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99" r:id="rId4"/>
    <p:sldId id="294" r:id="rId5"/>
    <p:sldId id="269" r:id="rId6"/>
    <p:sldId id="291" r:id="rId7"/>
    <p:sldId id="259" r:id="rId8"/>
    <p:sldId id="270" r:id="rId9"/>
    <p:sldId id="260" r:id="rId10"/>
    <p:sldId id="261" r:id="rId11"/>
    <p:sldId id="295" r:id="rId12"/>
    <p:sldId id="296" r:id="rId13"/>
    <p:sldId id="298" r:id="rId14"/>
    <p:sldId id="297" r:id="rId15"/>
    <p:sldId id="262" r:id="rId16"/>
    <p:sldId id="263" r:id="rId17"/>
    <p:sldId id="265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onstantia" panose="02030602050306030303" pitchFamily="18" charset="0"/>
      <p:regular r:id="rId25"/>
      <p:bold r:id="rId26"/>
      <p:italic r:id="rId27"/>
      <p:boldItalic r:id="rId28"/>
    </p:embeddedFont>
    <p:embeddedFont>
      <p:font typeface="Wingdings 2" panose="05020102010507070707" pitchFamily="18" charset="2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9C9"/>
    <a:srgbClr val="F86846"/>
    <a:srgbClr val="FF563F"/>
    <a:srgbClr val="F39A39"/>
    <a:srgbClr val="E16565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AD4E7-905E-4633-9060-08776E065272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9DB58-945D-47D8-A47F-E9B776B301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53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CD83D72-48D4-48C6-BFBD-1515ABCC003C}" type="datetimeFigureOut">
              <a:rPr lang="en-US" smtClean="0"/>
              <a:pPr/>
              <a:t>2/27/2023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m/url?sa=i&amp;rct=j&amp;q=participation&amp;source=images&amp;cd=&amp;cad=rja&amp;docid=q-1-wKmTgmX_2M&amp;tbnid=KrExmKyPqOAeRM:&amp;ved=0CAUQjRw&amp;url=http://www.ntucacafth.com/2012/08/participation-ensures-buy-in-2/&amp;ei=VxtRUYuGAavyiAeeioDQDw&amp;bvm=bv.44158598,d.aGc&amp;psig=AFQjCNG-EqAH6IswrE6AyZ324RQWS-bGwA&amp;ust=1364356300711902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219200"/>
            <a:ext cx="7851648" cy="1828800"/>
          </a:xfrm>
        </p:spPr>
        <p:txBody>
          <a:bodyPr>
            <a:noAutofit/>
          </a:bodyPr>
          <a:lstStyle/>
          <a:p>
            <a:r>
              <a:rPr lang="en-US" sz="8000" dirty="0"/>
              <a:t>English Communication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971800"/>
            <a:ext cx="7854696" cy="1752600"/>
          </a:xfrm>
        </p:spPr>
        <p:txBody>
          <a:bodyPr>
            <a:normAutofit/>
          </a:bodyPr>
          <a:lstStyle/>
          <a:p>
            <a:r>
              <a:rPr lang="en-US" sz="5400" dirty="0"/>
              <a:t>Pre-Intermediate</a:t>
            </a:r>
          </a:p>
          <a:p>
            <a:endParaRPr lang="en-US" sz="5400" dirty="0"/>
          </a:p>
        </p:txBody>
      </p:sp>
      <p:pic>
        <p:nvPicPr>
          <p:cNvPr id="1028" name="Picture 4" descr="C:\Users\DC\Pictures\Inha PPT pics\CharacterLogo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4162426"/>
            <a:ext cx="2133600" cy="21427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399" y="914400"/>
            <a:ext cx="8534401" cy="1752600"/>
          </a:xfrm>
        </p:spPr>
        <p:txBody>
          <a:bodyPr>
            <a:noAutofit/>
          </a:bodyPr>
          <a:lstStyle/>
          <a:p>
            <a:pPr algn="l"/>
            <a:r>
              <a:rPr lang="en-US" sz="4000" b="1" dirty="0">
                <a:latin typeface="+mj-lt"/>
              </a:rPr>
              <a:t>Instructor:   </a:t>
            </a:r>
            <a:r>
              <a:rPr lang="en-US" sz="5400" dirty="0"/>
              <a:t>David Connors</a:t>
            </a:r>
          </a:p>
          <a:p>
            <a:pPr algn="l"/>
            <a:endParaRPr lang="en-US" sz="4000" b="1" dirty="0">
              <a:latin typeface="+mj-lt"/>
            </a:endParaRPr>
          </a:p>
          <a:p>
            <a:pPr algn="l"/>
            <a:r>
              <a:rPr lang="en-US" sz="4000" b="1" dirty="0">
                <a:latin typeface="+mj-lt"/>
              </a:rPr>
              <a:t>Website: 	esldocs.com/</a:t>
            </a:r>
            <a:r>
              <a:rPr lang="en-US" sz="4000" b="1" dirty="0" err="1">
                <a:latin typeface="+mj-lt"/>
              </a:rPr>
              <a:t>inha</a:t>
            </a:r>
            <a:endParaRPr lang="en-US" sz="4000" b="1" dirty="0">
              <a:latin typeface="+mj-lt"/>
            </a:endParaRPr>
          </a:p>
          <a:p>
            <a:pPr algn="l"/>
            <a:r>
              <a:rPr lang="en-US" sz="4000" b="1" dirty="0">
                <a:latin typeface="Calibri" pitchFamily="34" charset="0"/>
                <a:cs typeface="Calibri" pitchFamily="34" charset="0"/>
              </a:rPr>
              <a:t>Office:</a:t>
            </a:r>
            <a:r>
              <a:rPr lang="en-US" sz="4000" dirty="0"/>
              <a:t>	      </a:t>
            </a:r>
            <a:r>
              <a:rPr lang="en-US" sz="5400" dirty="0"/>
              <a:t>1212</a:t>
            </a:r>
          </a:p>
          <a:p>
            <a:pPr algn="l"/>
            <a:endParaRPr lang="en-US" sz="4000" b="1" dirty="0">
              <a:latin typeface="Calibri" pitchFamily="34" charset="0"/>
              <a:cs typeface="Calibri" pitchFamily="34" charset="0"/>
            </a:endParaRPr>
          </a:p>
          <a:p>
            <a:pPr algn="l"/>
            <a:r>
              <a:rPr lang="en-US" sz="4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Admin. Office:  </a:t>
            </a:r>
            <a:r>
              <a:rPr lang="en-US" sz="4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1306</a:t>
            </a:r>
          </a:p>
          <a:p>
            <a:pPr algn="l"/>
            <a:r>
              <a:rPr lang="en-US" sz="4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 pitchFamily="34" charset="0"/>
                <a:cs typeface="Calibri" pitchFamily="34" charset="0"/>
              </a:rPr>
              <a:t>Admin. Phone: </a:t>
            </a:r>
            <a:r>
              <a:rPr lang="en-US" sz="4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032-860-9254</a:t>
            </a:r>
          </a:p>
        </p:txBody>
      </p:sp>
      <p:pic>
        <p:nvPicPr>
          <p:cNvPr id="2051" name="Picture 3" descr="C:\Users\DC\Pictures\Inha PPT pics\reduced-messy-desk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0" y="3543995"/>
            <a:ext cx="2859575" cy="232340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5596" y="1185208"/>
            <a:ext cx="8686801" cy="1752600"/>
          </a:xfrm>
        </p:spPr>
        <p:txBody>
          <a:bodyPr>
            <a:noAutofit/>
          </a:bodyPr>
          <a:lstStyle/>
          <a:p>
            <a:pPr marL="742950" indent="-742950" algn="l">
              <a:buAutoNum type="arabicPeriod"/>
            </a:pPr>
            <a:r>
              <a:rPr lang="en-US" sz="4000" b="1" dirty="0">
                <a:latin typeface="+mj-lt"/>
              </a:rPr>
              <a:t>  i-class message</a:t>
            </a:r>
          </a:p>
          <a:p>
            <a:pPr marL="914400" indent="-914400" algn="l">
              <a:buAutoNum type="arabicPeriod"/>
            </a:pPr>
            <a:r>
              <a:rPr lang="en-US" sz="4000" b="1" dirty="0">
                <a:latin typeface="+mj-lt"/>
              </a:rPr>
              <a:t>office #1212 – by appointment</a:t>
            </a:r>
            <a:endParaRPr lang="en-US" sz="5400" dirty="0"/>
          </a:p>
          <a:p>
            <a:pPr algn="l"/>
            <a:endParaRPr lang="en-US" sz="4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533400" y="-719792"/>
            <a:ext cx="7851648" cy="1828800"/>
          </a:xfrm>
        </p:spPr>
        <p:txBody>
          <a:bodyPr>
            <a:normAutofit/>
          </a:bodyPr>
          <a:lstStyle/>
          <a:p>
            <a:pPr algn="l"/>
            <a:r>
              <a:rPr lang="en-US" sz="6000" dirty="0"/>
              <a:t>Contact:</a:t>
            </a:r>
          </a:p>
        </p:txBody>
      </p:sp>
      <p:pic>
        <p:nvPicPr>
          <p:cNvPr id="1026" name="Picture 2" descr="C:\Users\user\Downloads\iclass message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058"/>
          <a:stretch/>
        </p:blipFill>
        <p:spPr bwMode="auto">
          <a:xfrm>
            <a:off x="304800" y="2785408"/>
            <a:ext cx="8388997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9697" y="4080808"/>
            <a:ext cx="83641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Please include in your i-class message:</a:t>
            </a:r>
          </a:p>
          <a:p>
            <a:r>
              <a:rPr lang="en-US" sz="2800" dirty="0"/>
              <a:t>name						</a:t>
            </a:r>
            <a:r>
              <a:rPr lang="en-US" sz="2800" dirty="0" err="1"/>
              <a:t>eg</a:t>
            </a:r>
            <a:r>
              <a:rPr lang="en-US" sz="2800" dirty="0"/>
              <a:t>:  Kim </a:t>
            </a:r>
            <a:r>
              <a:rPr lang="en-US" sz="2800" dirty="0" err="1"/>
              <a:t>Yuna</a:t>
            </a:r>
            <a:endParaRPr lang="en-US" sz="2800" dirty="0"/>
          </a:p>
          <a:p>
            <a:r>
              <a:rPr lang="en-US" sz="2800" dirty="0"/>
              <a:t>student number				        12221234</a:t>
            </a:r>
          </a:p>
          <a:p>
            <a:r>
              <a:rPr lang="en-US" sz="2800" dirty="0"/>
              <a:t>Class						        EC 24	</a:t>
            </a:r>
          </a:p>
        </p:txBody>
      </p:sp>
      <p:sp>
        <p:nvSpPr>
          <p:cNvPr id="8" name="Rectangle 7"/>
          <p:cNvSpPr/>
          <p:nvPr/>
        </p:nvSpPr>
        <p:spPr>
          <a:xfrm>
            <a:off x="103359" y="6293665"/>
            <a:ext cx="8915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*Please don’t send the same message to both i-class and my email.</a:t>
            </a:r>
          </a:p>
        </p:txBody>
      </p:sp>
      <p:pic>
        <p:nvPicPr>
          <p:cNvPr id="1027" name="Picture 3" descr="C:\Users\user\Downloads\2650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56363"/>
            <a:ext cx="1317790" cy="83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84008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-228600"/>
            <a:ext cx="7851648" cy="1828800"/>
          </a:xfrm>
        </p:spPr>
        <p:txBody>
          <a:bodyPr>
            <a:normAutofit/>
          </a:bodyPr>
          <a:lstStyle/>
          <a:p>
            <a:pPr algn="l"/>
            <a:r>
              <a:rPr lang="en-US" sz="6000" dirty="0"/>
              <a:t>Text: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09600"/>
            <a:ext cx="4419600" cy="962464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Unlock 2</a:t>
            </a:r>
          </a:p>
        </p:txBody>
      </p:sp>
      <p:sp>
        <p:nvSpPr>
          <p:cNvPr id="4" name="Rectangle 3"/>
          <p:cNvSpPr/>
          <p:nvPr/>
        </p:nvSpPr>
        <p:spPr>
          <a:xfrm>
            <a:off x="2174661" y="1233325"/>
            <a:ext cx="59025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Listening &amp; Speaking Skills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95600" y="2057400"/>
            <a:ext cx="3315378" cy="4520970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8100000" sx="102000" sy="102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Dilly\Pictures\Unlock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962400"/>
            <a:ext cx="1676400" cy="226048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8100000" sx="102000" sy="102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ownloads\toppng.com-red-cross-mark-png-transparent-images-red-x-mark-transparent-640x48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87" y="4355608"/>
            <a:ext cx="2146426" cy="160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632820" y="3302882"/>
            <a:ext cx="2292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j-lt"/>
              </a:rPr>
              <a:t>INHA bookstore:</a:t>
            </a:r>
          </a:p>
        </p:txBody>
      </p:sp>
      <p:sp>
        <p:nvSpPr>
          <p:cNvPr id="7" name="Rectangle 6"/>
          <p:cNvSpPr/>
          <p:nvPr/>
        </p:nvSpPr>
        <p:spPr>
          <a:xfrm>
            <a:off x="6570446" y="3800701"/>
            <a:ext cx="2743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010-6251-4376</a:t>
            </a:r>
          </a:p>
        </p:txBody>
      </p:sp>
    </p:spTree>
    <p:extLst>
      <p:ext uri="{BB962C8B-B14F-4D97-AF65-F5344CB8AC3E}">
        <p14:creationId xmlns:p14="http://schemas.microsoft.com/office/powerpoint/2010/main" val="25730851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76200"/>
            <a:ext cx="7851648" cy="1447800"/>
          </a:xfrm>
        </p:spPr>
        <p:txBody>
          <a:bodyPr>
            <a:noAutofit/>
          </a:bodyPr>
          <a:lstStyle/>
          <a:p>
            <a:pPr algn="l"/>
            <a:r>
              <a:rPr lang="en-US" sz="6000" dirty="0"/>
              <a:t>Grading: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752600"/>
            <a:ext cx="7854696" cy="838200"/>
          </a:xfrm>
        </p:spPr>
        <p:txBody>
          <a:bodyPr>
            <a:normAutofit/>
          </a:bodyPr>
          <a:lstStyle/>
          <a:p>
            <a:r>
              <a:rPr lang="en-US" sz="4600" dirty="0"/>
              <a:t>Attendance       10%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24435" y="2362200"/>
            <a:ext cx="7854696" cy="9144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Participation        </a:t>
            </a:r>
            <a:r>
              <a:rPr lang="en-US" sz="4600" dirty="0"/>
              <a:t>5</a:t>
            </a: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%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533400" y="3048000"/>
            <a:ext cx="7854696" cy="9144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dirty="0"/>
              <a:t>Homework      10%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09600" y="3810000"/>
            <a:ext cx="7854696" cy="9144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dirty="0"/>
              <a:t>Quizzes      25%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533400" y="4572000"/>
            <a:ext cx="7854696" cy="9144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dirty="0"/>
              <a:t>Midterm Exam     25%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533400" y="5257800"/>
            <a:ext cx="7854696" cy="9144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dirty="0"/>
              <a:t>Final Exam     25%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27304" y="3383280"/>
            <a:ext cx="7854696" cy="914400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endParaRPr lang="en-US" sz="4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-228600"/>
            <a:ext cx="7851648" cy="1447800"/>
          </a:xfrm>
        </p:spPr>
        <p:txBody>
          <a:bodyPr>
            <a:noAutofit/>
          </a:bodyPr>
          <a:lstStyle/>
          <a:p>
            <a:pPr algn="l"/>
            <a:r>
              <a:rPr lang="en-US" sz="6000" dirty="0"/>
              <a:t>Grading: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947352"/>
            <a:ext cx="8382000" cy="4205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Subtitle 2"/>
          <p:cNvSpPr txBox="1">
            <a:spLocks/>
          </p:cNvSpPr>
          <p:nvPr/>
        </p:nvSpPr>
        <p:spPr>
          <a:xfrm>
            <a:off x="3343872" y="2092411"/>
            <a:ext cx="3124200" cy="609600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/>
          <a:p>
            <a:r>
              <a:rPr lang="en-US" sz="14400" b="1" dirty="0"/>
              <a:t>Maximum allowance:</a:t>
            </a:r>
          </a:p>
          <a:p>
            <a:r>
              <a:rPr lang="en-US" sz="14400" b="1" dirty="0"/>
              <a:t>	     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1828800" y="4249788"/>
            <a:ext cx="1871754" cy="1074257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>
                <a:latin typeface="Calibri" pitchFamily="34" charset="0"/>
                <a:cs typeface="Calibri" pitchFamily="34" charset="0"/>
              </a:rPr>
              <a:t>25%</a:t>
            </a: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3429000" y="4249787"/>
            <a:ext cx="1871754" cy="1074257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>
                <a:latin typeface="Calibri" pitchFamily="34" charset="0"/>
                <a:cs typeface="Calibri" pitchFamily="34" charset="0"/>
              </a:rPr>
              <a:t>35%</a:t>
            </a:r>
          </a:p>
        </p:txBody>
      </p:sp>
      <p:sp>
        <p:nvSpPr>
          <p:cNvPr id="26" name="Subtitle 2"/>
          <p:cNvSpPr txBox="1">
            <a:spLocks/>
          </p:cNvSpPr>
          <p:nvPr/>
        </p:nvSpPr>
        <p:spPr>
          <a:xfrm>
            <a:off x="3929154" y="3538151"/>
            <a:ext cx="880826" cy="1074257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>
                <a:latin typeface="Calibri" pitchFamily="34" charset="0"/>
                <a:cs typeface="Calibri" pitchFamily="34" charset="0"/>
              </a:rPr>
              <a:t>B</a:t>
            </a:r>
          </a:p>
        </p:txBody>
      </p:sp>
      <p:sp>
        <p:nvSpPr>
          <p:cNvPr id="27" name="Subtitle 2"/>
          <p:cNvSpPr txBox="1">
            <a:spLocks/>
          </p:cNvSpPr>
          <p:nvPr/>
        </p:nvSpPr>
        <p:spPr>
          <a:xfrm>
            <a:off x="2515343" y="3538152"/>
            <a:ext cx="880826" cy="1074257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>
                <a:latin typeface="Calibri" pitchFamily="34" charset="0"/>
                <a:cs typeface="Calibri" pitchFamily="34" charset="0"/>
              </a:rPr>
              <a:t>A</a:t>
            </a:r>
          </a:p>
        </p:txBody>
      </p:sp>
      <p:sp>
        <p:nvSpPr>
          <p:cNvPr id="4" name="Right Brace 3"/>
          <p:cNvSpPr/>
          <p:nvPr/>
        </p:nvSpPr>
        <p:spPr>
          <a:xfrm rot="5400000">
            <a:off x="5873229" y="3076343"/>
            <a:ext cx="719376" cy="4602964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927390" y="5737514"/>
            <a:ext cx="1151238" cy="8486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B</a:t>
            </a:r>
          </a:p>
          <a:p>
            <a:pPr algn="ctr"/>
            <a:r>
              <a:rPr lang="en-US" b="1" dirty="0">
                <a:latin typeface="+mj-lt"/>
              </a:rPr>
              <a:t>&gt; 70%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78628" y="5737514"/>
            <a:ext cx="1143000" cy="8486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C</a:t>
            </a:r>
          </a:p>
          <a:p>
            <a:pPr algn="ctr"/>
            <a:r>
              <a:rPr lang="en-US" b="1" dirty="0">
                <a:latin typeface="+mj-lt"/>
              </a:rPr>
              <a:t>55% -70%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21628" y="5737514"/>
            <a:ext cx="1143000" cy="84863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D</a:t>
            </a:r>
          </a:p>
          <a:p>
            <a:pPr algn="ctr"/>
            <a:r>
              <a:rPr lang="en-US" b="1" dirty="0">
                <a:latin typeface="+mj-lt"/>
              </a:rPr>
              <a:t>&lt; 55%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364628" y="5737514"/>
            <a:ext cx="1143000" cy="848638"/>
          </a:xfrm>
          <a:prstGeom prst="rect">
            <a:avLst/>
          </a:prstGeom>
          <a:solidFill>
            <a:srgbClr val="F86846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+mj-lt"/>
              </a:rPr>
              <a:t>F</a:t>
            </a:r>
          </a:p>
          <a:p>
            <a:pPr algn="ctr">
              <a:lnSpc>
                <a:spcPts val="1200"/>
              </a:lnSpc>
            </a:pPr>
            <a:r>
              <a:rPr lang="en-US" sz="1400" b="1" dirty="0">
                <a:latin typeface="+mj-lt"/>
              </a:rPr>
              <a:t>&lt; 40%</a:t>
            </a:r>
          </a:p>
          <a:p>
            <a:pPr algn="ctr">
              <a:lnSpc>
                <a:spcPts val="1200"/>
              </a:lnSpc>
            </a:pPr>
            <a:r>
              <a:rPr lang="en-US" sz="1400" b="1" dirty="0">
                <a:latin typeface="+mj-lt"/>
              </a:rPr>
              <a:t>8 absences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152400" y="6172200"/>
            <a:ext cx="3538446" cy="609600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/>
          <a:p>
            <a:r>
              <a:rPr lang="en-US" sz="9600" b="1" dirty="0">
                <a:latin typeface="+mj-lt"/>
              </a:rPr>
              <a:t>* +s and 0s will be used. </a:t>
            </a:r>
          </a:p>
          <a:p>
            <a:r>
              <a:rPr lang="en-US" sz="14400" b="1" dirty="0"/>
              <a:t>	     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5824774" y="3525836"/>
            <a:ext cx="880826" cy="1074257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>
                <a:latin typeface="Calibri" pitchFamily="34" charset="0"/>
                <a:cs typeface="Calibri" pitchFamily="34" charset="0"/>
              </a:rPr>
              <a:t>C-F</a:t>
            </a: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5029200" y="4256299"/>
            <a:ext cx="1871754" cy="1074257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algn="r"/>
            <a:r>
              <a:rPr lang="en-US" sz="4800" b="1" dirty="0">
                <a:latin typeface="Calibri" pitchFamily="34" charset="0"/>
                <a:cs typeface="Calibri" pitchFamily="34" charset="0"/>
              </a:rPr>
              <a:t>40%</a:t>
            </a:r>
          </a:p>
        </p:txBody>
      </p:sp>
    </p:spTree>
    <p:extLst>
      <p:ext uri="{BB962C8B-B14F-4D97-AF65-F5344CB8AC3E}">
        <p14:creationId xmlns:p14="http://schemas.microsoft.com/office/powerpoint/2010/main" val="30382053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1524000"/>
          </a:xfrm>
        </p:spPr>
        <p:txBody>
          <a:bodyPr>
            <a:normAutofit/>
          </a:bodyPr>
          <a:lstStyle/>
          <a:p>
            <a:pPr algn="l"/>
            <a:r>
              <a:rPr lang="en-US" sz="6000" dirty="0"/>
              <a:t>Attendance – 10%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590800"/>
            <a:ext cx="7854696" cy="60960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14400" b="1" dirty="0"/>
              <a:t> Absent </a:t>
            </a:r>
            <a:r>
              <a:rPr lang="en-US" sz="14400" b="1" dirty="0">
                <a:solidFill>
                  <a:schemeClr val="bg1"/>
                </a:solidFill>
              </a:rPr>
              <a:t>8 </a:t>
            </a:r>
            <a:r>
              <a:rPr lang="en-US" sz="14400" b="1" dirty="0"/>
              <a:t>classes = </a:t>
            </a:r>
            <a:r>
              <a:rPr lang="en-US" sz="14400" b="1" dirty="0">
                <a:solidFill>
                  <a:srgbClr val="FF0000"/>
                </a:solidFill>
              </a:rPr>
              <a:t>F</a:t>
            </a:r>
            <a:endParaRPr lang="en-US" sz="14400" b="1" dirty="0"/>
          </a:p>
          <a:p>
            <a:pPr algn="l"/>
            <a:endParaRPr lang="en-US" sz="4000" b="1" dirty="0"/>
          </a:p>
          <a:p>
            <a:pPr algn="l"/>
            <a:endParaRPr lang="en-US" sz="11200" b="1" dirty="0"/>
          </a:p>
          <a:p>
            <a:pPr algn="l"/>
            <a:endParaRPr lang="en-US" sz="11200" dirty="0"/>
          </a:p>
          <a:p>
            <a:r>
              <a:rPr lang="en-US" sz="4000" dirty="0"/>
              <a:t> </a:t>
            </a:r>
          </a:p>
        </p:txBody>
      </p:sp>
      <p:pic>
        <p:nvPicPr>
          <p:cNvPr id="4098" name="Picture 2" descr="C:\Users\DC\Pictures\Inha PPT pics\paying_attention_bald_head_beard_face_sleeping-in-cla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93689" y="2514600"/>
            <a:ext cx="2488311" cy="3200400"/>
          </a:xfrm>
          <a:prstGeom prst="round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381000" y="5638800"/>
            <a:ext cx="7854696" cy="609600"/>
          </a:xfrm>
          <a:prstGeom prst="rect">
            <a:avLst/>
          </a:prstGeom>
        </p:spPr>
        <p:txBody>
          <a:bodyPr vert="horz" lIns="0" rIns="18288">
            <a:normAutofit fontScale="47500" lnSpcReduction="20000"/>
          </a:bodyPr>
          <a:lstStyle/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457200" y="3581400"/>
            <a:ext cx="7854696" cy="609600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/>
          <a:p>
            <a:r>
              <a:rPr lang="en-US" sz="12800" b="1" dirty="0"/>
              <a:t>Excuses:  </a:t>
            </a:r>
            <a:r>
              <a:rPr lang="en-US" sz="14400" b="1" dirty="0"/>
              <a:t>military </a:t>
            </a:r>
          </a:p>
          <a:p>
            <a:r>
              <a:rPr lang="en-US" sz="14400" b="1" dirty="0"/>
              <a:t>		covid-19</a:t>
            </a:r>
          </a:p>
          <a:p>
            <a:r>
              <a:rPr lang="en-US" sz="14400" b="1" dirty="0"/>
              <a:t>	  </a:t>
            </a: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457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11200" b="1" dirty="0"/>
              <a:t>Other excuse? Talk to me.</a:t>
            </a: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0330"/>
            <a:ext cx="7851648" cy="1524000"/>
          </a:xfrm>
        </p:spPr>
        <p:txBody>
          <a:bodyPr>
            <a:normAutofit/>
          </a:bodyPr>
          <a:lstStyle/>
          <a:p>
            <a:pPr algn="l"/>
            <a:r>
              <a:rPr lang="en-US" sz="6000" dirty="0"/>
              <a:t>Participation – 5%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846730"/>
            <a:ext cx="7854696" cy="1267264"/>
          </a:xfrm>
        </p:spPr>
        <p:txBody>
          <a:bodyPr>
            <a:normAutofit fontScale="25000" lnSpcReduction="20000"/>
          </a:bodyPr>
          <a:lstStyle/>
          <a:p>
            <a:pPr algn="l"/>
            <a:endParaRPr lang="en-US" sz="11200" b="1" dirty="0"/>
          </a:p>
          <a:p>
            <a:pPr algn="l"/>
            <a:r>
              <a:rPr lang="en-US" sz="12800" b="1" dirty="0"/>
              <a:t>You may lose participation points if:</a:t>
            </a:r>
          </a:p>
          <a:p>
            <a:pPr algn="l"/>
            <a:endParaRPr lang="en-US" sz="4000" b="1" dirty="0"/>
          </a:p>
          <a:p>
            <a:pPr algn="l"/>
            <a:r>
              <a:rPr lang="en-US" sz="9600" b="1" dirty="0"/>
              <a:t>- you’re not speaking English</a:t>
            </a:r>
          </a:p>
          <a:p>
            <a:pPr algn="l"/>
            <a:r>
              <a:rPr lang="en-US" sz="9600" b="1" dirty="0"/>
              <a:t>- you’re not doing </a:t>
            </a:r>
            <a:r>
              <a:rPr lang="en-US" sz="9600" b="1"/>
              <a:t>the activities</a:t>
            </a:r>
            <a:endParaRPr lang="en-US" sz="9600" b="1" dirty="0"/>
          </a:p>
          <a:p>
            <a:pPr algn="l"/>
            <a:endParaRPr lang="en-US" sz="12800" b="1" dirty="0"/>
          </a:p>
          <a:p>
            <a:pPr algn="l"/>
            <a:endParaRPr lang="en-US" sz="128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dirty="0"/>
          </a:p>
          <a:p>
            <a:r>
              <a:rPr lang="en-US" sz="4000" dirty="0"/>
              <a:t> </a:t>
            </a:r>
          </a:p>
        </p:txBody>
      </p:sp>
      <p:pic>
        <p:nvPicPr>
          <p:cNvPr id="1026" name="Picture 2" descr="http://www.ntucacafth.com/wp-content/uploads/2012/08/Class_Participatio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2559" y="4191000"/>
            <a:ext cx="3276599" cy="24384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1295400"/>
          </a:xfrm>
        </p:spPr>
        <p:txBody>
          <a:bodyPr>
            <a:normAutofit/>
          </a:bodyPr>
          <a:lstStyle/>
          <a:p>
            <a:pPr algn="l"/>
            <a:r>
              <a:rPr lang="en-US" sz="6000" dirty="0"/>
              <a:t>Quizzes </a:t>
            </a:r>
            <a:r>
              <a:rPr lang="en-US" sz="6000"/>
              <a:t>– 25%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828800"/>
            <a:ext cx="7854696" cy="1267264"/>
          </a:xfrm>
        </p:spPr>
        <p:txBody>
          <a:bodyPr>
            <a:normAutofit fontScale="25000" lnSpcReduction="20000"/>
          </a:bodyPr>
          <a:lstStyle/>
          <a:p>
            <a:r>
              <a:rPr lang="en-US" sz="21600" b="1" dirty="0"/>
              <a:t>3 quizzes</a:t>
            </a:r>
          </a:p>
          <a:p>
            <a:endParaRPr lang="en-US" sz="11200" b="1" dirty="0"/>
          </a:p>
          <a:p>
            <a:r>
              <a:rPr lang="en-US" sz="12800" b="1" dirty="0"/>
              <a:t>Multiple choice, </a:t>
            </a:r>
          </a:p>
          <a:p>
            <a:r>
              <a:rPr lang="en-US" sz="12800" b="1" dirty="0"/>
              <a:t>matching, T or F, </a:t>
            </a:r>
          </a:p>
          <a:p>
            <a:r>
              <a:rPr lang="en-US" sz="12800" b="1" dirty="0"/>
              <a:t>fill in the blank, etc. </a:t>
            </a:r>
          </a:p>
          <a:p>
            <a:r>
              <a:rPr lang="en-US" sz="11200" b="1" dirty="0"/>
              <a:t>(no essays)</a:t>
            </a:r>
          </a:p>
          <a:p>
            <a:endParaRPr lang="en-US" sz="11200" b="1" dirty="0"/>
          </a:p>
          <a:p>
            <a:endParaRPr lang="en-US" sz="11200" b="1" dirty="0"/>
          </a:p>
          <a:p>
            <a:endParaRPr lang="en-US" sz="11200" b="1" dirty="0"/>
          </a:p>
          <a:p>
            <a:endParaRPr lang="en-US" sz="11200" dirty="0"/>
          </a:p>
          <a:p>
            <a:r>
              <a:rPr lang="en-US" sz="4000" dirty="0"/>
              <a:t> 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3276600"/>
            <a:ext cx="3429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838200" y="5514536"/>
            <a:ext cx="7854696" cy="1267264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/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algn="r"/>
            <a:r>
              <a:rPr lang="en-US" sz="14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Don’t miss a quiz!</a:t>
            </a:r>
            <a:endParaRPr kumimoji="0" lang="en-US" sz="112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112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-152400"/>
            <a:ext cx="7851648" cy="1524000"/>
          </a:xfrm>
        </p:spPr>
        <p:txBody>
          <a:bodyPr>
            <a:normAutofit/>
          </a:bodyPr>
          <a:lstStyle/>
          <a:p>
            <a:pPr algn="l"/>
            <a:r>
              <a:rPr lang="en-US" sz="6000" dirty="0"/>
              <a:t>Homework – 10%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8839200" cy="1267264"/>
          </a:xfrm>
        </p:spPr>
        <p:txBody>
          <a:bodyPr>
            <a:normAutofit fontScale="25000" lnSpcReduction="20000"/>
          </a:bodyPr>
          <a:lstStyle/>
          <a:p>
            <a:pPr algn="l"/>
            <a:endParaRPr lang="en-US" sz="11200" b="1" dirty="0"/>
          </a:p>
          <a:p>
            <a:pPr algn="l"/>
            <a:r>
              <a:rPr lang="en-US" sz="16000" b="1" dirty="0"/>
              <a:t>Online homework:</a:t>
            </a:r>
          </a:p>
          <a:p>
            <a:pPr algn="l"/>
            <a:r>
              <a:rPr lang="en-US" sz="16000" b="1" dirty="0">
                <a:solidFill>
                  <a:srgbClr val="002060"/>
                </a:solidFill>
              </a:rPr>
              <a:t>cambridgeone.org</a:t>
            </a:r>
          </a:p>
          <a:p>
            <a:pPr algn="l"/>
            <a:endParaRPr lang="en-US" sz="16000" b="1" dirty="0"/>
          </a:p>
          <a:p>
            <a:pPr algn="l"/>
            <a:endParaRPr lang="en-US" sz="9600" b="1" dirty="0"/>
          </a:p>
          <a:p>
            <a:pPr marL="1143000" indent="-1143000" algn="l">
              <a:buFontTx/>
              <a:buChar char="-"/>
            </a:pPr>
            <a:endParaRPr lang="en-US" sz="9600" b="1" dirty="0"/>
          </a:p>
          <a:p>
            <a:pPr marL="1143000" indent="-1143000" algn="l">
              <a:buFontTx/>
              <a:buChar char="-"/>
            </a:pPr>
            <a:endParaRPr lang="en-US" sz="9600" b="1" dirty="0"/>
          </a:p>
          <a:p>
            <a:pPr algn="l"/>
            <a:endParaRPr lang="en-US" sz="9600" b="1" dirty="0"/>
          </a:p>
          <a:p>
            <a:pPr algn="l"/>
            <a:endParaRPr lang="en-US" sz="9600" b="1" dirty="0"/>
          </a:p>
          <a:p>
            <a:pPr algn="l"/>
            <a:endParaRPr lang="en-US" sz="96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dirty="0"/>
          </a:p>
          <a:p>
            <a:r>
              <a:rPr lang="en-US" sz="4000" dirty="0"/>
              <a:t> </a:t>
            </a:r>
          </a:p>
        </p:txBody>
      </p:sp>
      <p:pic>
        <p:nvPicPr>
          <p:cNvPr id="6148" name="Picture 4" descr="C:\Users\DC\Pictures\Inha PPT pics\homework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676400"/>
            <a:ext cx="3352800" cy="2400683"/>
          </a:xfrm>
          <a:prstGeom prst="round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609600" y="3615418"/>
            <a:ext cx="5562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/>
              <a:t>Progress + Score</a:t>
            </a:r>
          </a:p>
          <a:p>
            <a:r>
              <a:rPr lang="en-US" sz="2400" b="1" dirty="0"/>
              <a:t>(% completion) + (% correct answers)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105399"/>
            <a:ext cx="91440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To register you need to:</a:t>
            </a:r>
          </a:p>
          <a:p>
            <a:r>
              <a:rPr lang="en-US" sz="22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- get a book with an unscratched code.</a:t>
            </a:r>
          </a:p>
          <a:p>
            <a:r>
              <a:rPr lang="en-US" sz="22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- get a class code.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-use your </a:t>
            </a:r>
            <a:r>
              <a:rPr lang="en-US" sz="2800" b="1" u="sng" dirty="0">
                <a:solidFill>
                  <a:schemeClr val="bg1"/>
                </a:solidFill>
              </a:rPr>
              <a:t>STUDENT NUMBER</a:t>
            </a:r>
            <a:r>
              <a:rPr lang="en-US" sz="2800" b="1" dirty="0">
                <a:solidFill>
                  <a:schemeClr val="bg1"/>
                </a:solidFill>
              </a:rPr>
              <a:t> as your LAST NAME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28600" y="-381000"/>
            <a:ext cx="8839200" cy="1267264"/>
          </a:xfrm>
        </p:spPr>
        <p:txBody>
          <a:bodyPr>
            <a:normAutofit fontScale="25000" lnSpcReduction="20000"/>
          </a:bodyPr>
          <a:lstStyle/>
          <a:p>
            <a:pPr algn="l"/>
            <a:endParaRPr lang="en-US" sz="11200" b="1" dirty="0"/>
          </a:p>
          <a:p>
            <a:pPr algn="l"/>
            <a:r>
              <a:rPr lang="en-US" sz="16000" b="1" dirty="0"/>
              <a:t>cambridgeone.org</a:t>
            </a:r>
          </a:p>
          <a:p>
            <a:pPr algn="l"/>
            <a:endParaRPr lang="en-US" sz="16000" b="1" dirty="0"/>
          </a:p>
          <a:p>
            <a:pPr algn="l"/>
            <a:endParaRPr lang="en-US" sz="9600" b="1" dirty="0"/>
          </a:p>
          <a:p>
            <a:pPr marL="1143000" indent="-1143000" algn="l">
              <a:buFontTx/>
              <a:buChar char="-"/>
            </a:pPr>
            <a:endParaRPr lang="en-US" sz="9600" b="1" dirty="0"/>
          </a:p>
          <a:p>
            <a:pPr marL="1143000" indent="-1143000" algn="l">
              <a:buFontTx/>
              <a:buChar char="-"/>
            </a:pPr>
            <a:endParaRPr lang="en-US" sz="9600" b="1" dirty="0"/>
          </a:p>
          <a:p>
            <a:pPr algn="l"/>
            <a:endParaRPr lang="en-US" sz="9600" b="1" dirty="0"/>
          </a:p>
          <a:p>
            <a:pPr algn="l"/>
            <a:endParaRPr lang="en-US" sz="9600" b="1" dirty="0"/>
          </a:p>
          <a:p>
            <a:pPr algn="l"/>
            <a:endParaRPr lang="en-US" sz="96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dirty="0"/>
          </a:p>
          <a:p>
            <a:r>
              <a:rPr lang="en-US" sz="4000" dirty="0"/>
              <a:t> </a:t>
            </a:r>
          </a:p>
        </p:txBody>
      </p:sp>
      <p:pic>
        <p:nvPicPr>
          <p:cNvPr id="11" name="그림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09800" y="783315"/>
            <a:ext cx="5181600" cy="582477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val 3"/>
          <p:cNvSpPr/>
          <p:nvPr/>
        </p:nvSpPr>
        <p:spPr>
          <a:xfrm>
            <a:off x="2514600" y="2971799"/>
            <a:ext cx="2286000" cy="609601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 rot="20760661">
            <a:off x="2600288" y="2279321"/>
            <a:ext cx="873513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715653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28600" y="-381000"/>
            <a:ext cx="8839200" cy="1267264"/>
          </a:xfrm>
        </p:spPr>
        <p:txBody>
          <a:bodyPr>
            <a:normAutofit fontScale="25000" lnSpcReduction="20000"/>
          </a:bodyPr>
          <a:lstStyle/>
          <a:p>
            <a:pPr algn="l"/>
            <a:endParaRPr lang="en-US" sz="11200" b="1" dirty="0"/>
          </a:p>
          <a:p>
            <a:pPr algn="l"/>
            <a:r>
              <a:rPr lang="en-US" sz="16000" b="1" dirty="0"/>
              <a:t>cambridgeone.org</a:t>
            </a:r>
          </a:p>
          <a:p>
            <a:pPr algn="l"/>
            <a:endParaRPr lang="en-US" sz="16000" b="1" dirty="0"/>
          </a:p>
          <a:p>
            <a:pPr algn="l"/>
            <a:endParaRPr lang="en-US" sz="9600" b="1" dirty="0"/>
          </a:p>
          <a:p>
            <a:pPr marL="1143000" indent="-1143000" algn="l">
              <a:buFontTx/>
              <a:buChar char="-"/>
            </a:pPr>
            <a:endParaRPr lang="en-US" sz="9600" b="1" dirty="0"/>
          </a:p>
          <a:p>
            <a:pPr marL="1143000" indent="-1143000" algn="l">
              <a:buFontTx/>
              <a:buChar char="-"/>
            </a:pPr>
            <a:endParaRPr lang="en-US" sz="9600" b="1" dirty="0"/>
          </a:p>
          <a:p>
            <a:pPr algn="l"/>
            <a:endParaRPr lang="en-US" sz="9600" b="1" dirty="0"/>
          </a:p>
          <a:p>
            <a:pPr algn="l"/>
            <a:endParaRPr lang="en-US" sz="9600" b="1" dirty="0"/>
          </a:p>
          <a:p>
            <a:pPr algn="l"/>
            <a:endParaRPr lang="en-US" sz="96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dirty="0"/>
          </a:p>
          <a:p>
            <a:r>
              <a:rPr lang="en-US" sz="4000" dirty="0"/>
              <a:t> </a:t>
            </a:r>
          </a:p>
        </p:txBody>
      </p:sp>
      <p:pic>
        <p:nvPicPr>
          <p:cNvPr id="4" name="그림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54" y="1447800"/>
            <a:ext cx="7954346" cy="4191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3429000" y="3962400"/>
            <a:ext cx="2057400" cy="228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+mj-lt"/>
              </a:rPr>
              <a:t>XXXX-XXXX-XXXX-XXXX</a:t>
            </a:r>
          </a:p>
        </p:txBody>
      </p:sp>
      <p:sp>
        <p:nvSpPr>
          <p:cNvPr id="3" name="Down Arrow 2"/>
          <p:cNvSpPr/>
          <p:nvPr/>
        </p:nvSpPr>
        <p:spPr>
          <a:xfrm rot="2778746">
            <a:off x="5517709" y="3237983"/>
            <a:ext cx="457200" cy="914400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943600" y="2948559"/>
            <a:ext cx="2286000" cy="6721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Use the number inside your book.</a:t>
            </a:r>
          </a:p>
        </p:txBody>
      </p:sp>
    </p:spTree>
    <p:extLst>
      <p:ext uri="{BB962C8B-B14F-4D97-AF65-F5344CB8AC3E}">
        <p14:creationId xmlns:p14="http://schemas.microsoft.com/office/powerpoint/2010/main" val="2694622158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28600" y="-381000"/>
            <a:ext cx="8839200" cy="1267264"/>
          </a:xfrm>
        </p:spPr>
        <p:txBody>
          <a:bodyPr>
            <a:normAutofit fontScale="25000" lnSpcReduction="20000"/>
          </a:bodyPr>
          <a:lstStyle/>
          <a:p>
            <a:pPr algn="l"/>
            <a:endParaRPr lang="en-US" sz="11200" b="1" dirty="0"/>
          </a:p>
          <a:p>
            <a:pPr algn="l"/>
            <a:r>
              <a:rPr lang="en-US" sz="16000" b="1" dirty="0"/>
              <a:t>cambridgeone.org</a:t>
            </a:r>
          </a:p>
          <a:p>
            <a:pPr algn="l"/>
            <a:endParaRPr lang="en-US" sz="16000" b="1" dirty="0"/>
          </a:p>
          <a:p>
            <a:pPr algn="l"/>
            <a:endParaRPr lang="en-US" sz="9600" b="1" dirty="0"/>
          </a:p>
          <a:p>
            <a:pPr marL="1143000" indent="-1143000" algn="l">
              <a:buFontTx/>
              <a:buChar char="-"/>
            </a:pPr>
            <a:endParaRPr lang="en-US" sz="9600" b="1" dirty="0"/>
          </a:p>
          <a:p>
            <a:pPr marL="1143000" indent="-1143000" algn="l">
              <a:buFontTx/>
              <a:buChar char="-"/>
            </a:pPr>
            <a:endParaRPr lang="en-US" sz="9600" b="1" dirty="0"/>
          </a:p>
          <a:p>
            <a:pPr algn="l"/>
            <a:endParaRPr lang="en-US" sz="9600" b="1" dirty="0"/>
          </a:p>
          <a:p>
            <a:pPr algn="l"/>
            <a:endParaRPr lang="en-US" sz="9600" b="1" dirty="0"/>
          </a:p>
          <a:p>
            <a:pPr algn="l"/>
            <a:endParaRPr lang="en-US" sz="96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dirty="0"/>
          </a:p>
          <a:p>
            <a:r>
              <a:rPr lang="en-US" sz="4000" dirty="0"/>
              <a:t> </a:t>
            </a:r>
          </a:p>
        </p:txBody>
      </p:sp>
      <p:pic>
        <p:nvPicPr>
          <p:cNvPr id="5" name="그림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8687643" cy="4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val 2"/>
          <p:cNvSpPr/>
          <p:nvPr/>
        </p:nvSpPr>
        <p:spPr>
          <a:xfrm>
            <a:off x="2209800" y="2033257"/>
            <a:ext cx="4114800" cy="16764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2997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28600" y="-381000"/>
            <a:ext cx="8839200" cy="1267264"/>
          </a:xfrm>
        </p:spPr>
        <p:txBody>
          <a:bodyPr>
            <a:normAutofit fontScale="25000" lnSpcReduction="20000"/>
          </a:bodyPr>
          <a:lstStyle/>
          <a:p>
            <a:pPr algn="l"/>
            <a:endParaRPr lang="en-US" sz="11200" b="1" dirty="0"/>
          </a:p>
          <a:p>
            <a:pPr algn="l"/>
            <a:r>
              <a:rPr lang="en-US" sz="16000" b="1" dirty="0"/>
              <a:t>cambridgeone.org</a:t>
            </a:r>
          </a:p>
          <a:p>
            <a:pPr algn="l"/>
            <a:endParaRPr lang="en-US" sz="16000" b="1" dirty="0"/>
          </a:p>
          <a:p>
            <a:pPr algn="l"/>
            <a:endParaRPr lang="en-US" sz="9600" b="1" dirty="0"/>
          </a:p>
          <a:p>
            <a:pPr marL="1143000" indent="-1143000" algn="l">
              <a:buFontTx/>
              <a:buChar char="-"/>
            </a:pPr>
            <a:endParaRPr lang="en-US" sz="9600" b="1" dirty="0"/>
          </a:p>
          <a:p>
            <a:pPr marL="1143000" indent="-1143000" algn="l">
              <a:buFontTx/>
              <a:buChar char="-"/>
            </a:pPr>
            <a:endParaRPr lang="en-US" sz="9600" b="1" dirty="0"/>
          </a:p>
          <a:p>
            <a:pPr algn="l"/>
            <a:endParaRPr lang="en-US" sz="9600" b="1" dirty="0"/>
          </a:p>
          <a:p>
            <a:pPr algn="l"/>
            <a:endParaRPr lang="en-US" sz="9600" b="1" dirty="0"/>
          </a:p>
          <a:p>
            <a:pPr algn="l"/>
            <a:endParaRPr lang="en-US" sz="96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dirty="0"/>
          </a:p>
          <a:p>
            <a:r>
              <a:rPr lang="en-US" sz="4000" dirty="0"/>
              <a:t> </a:t>
            </a:r>
          </a:p>
        </p:txBody>
      </p:sp>
      <p:pic>
        <p:nvPicPr>
          <p:cNvPr id="5" name="그림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8422340" cy="4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3429000" y="3429000"/>
            <a:ext cx="2057400" cy="228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>
                <a:latin typeface="+mj-lt"/>
              </a:rPr>
              <a:t>XXXX-XXXX</a:t>
            </a:r>
          </a:p>
        </p:txBody>
      </p:sp>
      <p:sp>
        <p:nvSpPr>
          <p:cNvPr id="7" name="Down Arrow 6"/>
          <p:cNvSpPr/>
          <p:nvPr/>
        </p:nvSpPr>
        <p:spPr>
          <a:xfrm rot="2778746">
            <a:off x="5670109" y="2699688"/>
            <a:ext cx="457200" cy="914400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96000" y="2410264"/>
            <a:ext cx="2286000" cy="6721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Use the number posted on i-class.</a:t>
            </a:r>
          </a:p>
        </p:txBody>
      </p:sp>
    </p:spTree>
    <p:extLst>
      <p:ext uri="{BB962C8B-B14F-4D97-AF65-F5344CB8AC3E}">
        <p14:creationId xmlns:p14="http://schemas.microsoft.com/office/powerpoint/2010/main" val="3713299716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1600200"/>
          </a:xfrm>
        </p:spPr>
        <p:txBody>
          <a:bodyPr>
            <a:normAutofit/>
          </a:bodyPr>
          <a:lstStyle/>
          <a:p>
            <a:pPr algn="l"/>
            <a:r>
              <a:rPr lang="en-US" sz="6000" dirty="0"/>
              <a:t>Midterm Exam – 25%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" y="2390336"/>
            <a:ext cx="8153400" cy="1267264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17600" b="1" dirty="0">
                <a:solidFill>
                  <a:srgbClr val="FFC000"/>
                </a:solidFill>
              </a:rPr>
              <a:t>  Week 8     </a:t>
            </a:r>
            <a:r>
              <a:rPr lang="en-US" sz="16000" b="1" dirty="0"/>
              <a:t>Written Exam </a:t>
            </a:r>
          </a:p>
          <a:p>
            <a:pPr algn="l"/>
            <a:r>
              <a:rPr lang="en-US" sz="16000" b="1" dirty="0"/>
              <a:t>			</a:t>
            </a:r>
            <a:r>
              <a:rPr lang="en-US" sz="12000" b="1" dirty="0">
                <a:solidFill>
                  <a:srgbClr val="FFC000"/>
                </a:solidFill>
              </a:rPr>
              <a:t>	</a:t>
            </a:r>
            <a:endParaRPr lang="en-US" sz="38400" b="1" dirty="0">
              <a:solidFill>
                <a:srgbClr val="FFC000"/>
              </a:solidFill>
            </a:endParaRPr>
          </a:p>
          <a:p>
            <a:pPr algn="l"/>
            <a:endParaRPr lang="en-US" sz="12800" b="1" dirty="0"/>
          </a:p>
          <a:p>
            <a:pPr algn="l"/>
            <a:r>
              <a:rPr lang="en-US" sz="12800" b="1" dirty="0"/>
              <a:t>Multiple choice</a:t>
            </a:r>
          </a:p>
          <a:p>
            <a:pPr algn="l"/>
            <a:r>
              <a:rPr lang="en-US" sz="12800" b="1" dirty="0"/>
              <a:t>Fill in the blanks</a:t>
            </a:r>
          </a:p>
          <a:p>
            <a:pPr algn="l"/>
            <a:r>
              <a:rPr lang="en-US" sz="12800" b="1" dirty="0"/>
              <a:t>T/F</a:t>
            </a:r>
          </a:p>
          <a:p>
            <a:pPr algn="l"/>
            <a:r>
              <a:rPr lang="en-US" sz="12800" b="1" dirty="0"/>
              <a:t>Etc.</a:t>
            </a:r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dirty="0"/>
          </a:p>
          <a:p>
            <a:r>
              <a:rPr lang="en-US" sz="4000" dirty="0"/>
              <a:t> 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657600"/>
            <a:ext cx="4057650" cy="2705100"/>
          </a:xfrm>
          <a:prstGeom prst="round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1524000"/>
          </a:xfrm>
        </p:spPr>
        <p:txBody>
          <a:bodyPr>
            <a:normAutofit/>
          </a:bodyPr>
          <a:lstStyle/>
          <a:p>
            <a:pPr algn="l"/>
            <a:r>
              <a:rPr lang="en-US" sz="6000" dirty="0"/>
              <a:t>Final Exam – 25%</a:t>
            </a:r>
          </a:p>
        </p:txBody>
      </p:sp>
      <p:pic>
        <p:nvPicPr>
          <p:cNvPr id="8195" name="Picture 3" descr="C:\Users\DC\Pictures\Inha PPT pics\Fear of Public Speak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3186332"/>
            <a:ext cx="2667000" cy="26403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914400" y="2552700"/>
            <a:ext cx="4419600" cy="1267264"/>
          </a:xfrm>
          <a:prstGeom prst="rect">
            <a:avLst/>
          </a:prstGeom>
        </p:spPr>
        <p:txBody>
          <a:bodyPr vert="horz" lIns="0" rIns="18288">
            <a:normAutofit fontScale="25000" lnSpcReduction="20000"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7600" b="1" dirty="0">
                <a:solidFill>
                  <a:srgbClr val="FFC000"/>
                </a:solidFill>
              </a:rPr>
              <a:t>  </a:t>
            </a:r>
          </a:p>
          <a:p>
            <a:pPr algn="l"/>
            <a:endParaRPr lang="en-US" sz="17600" b="1" dirty="0">
              <a:solidFill>
                <a:srgbClr val="FFC000"/>
              </a:solidFill>
            </a:endParaRPr>
          </a:p>
          <a:p>
            <a:pPr algn="l"/>
            <a:endParaRPr lang="en-US" sz="17600" b="1" dirty="0">
              <a:solidFill>
                <a:srgbClr val="FFC000"/>
              </a:solidFill>
            </a:endParaRPr>
          </a:p>
          <a:p>
            <a:pPr algn="l"/>
            <a:r>
              <a:rPr lang="en-US" sz="14400" b="1" dirty="0"/>
              <a:t>1 prepared answer</a:t>
            </a:r>
          </a:p>
          <a:p>
            <a:pPr algn="l"/>
            <a:r>
              <a:rPr lang="en-US" sz="14400" b="1" dirty="0"/>
              <a:t>1 free-style answer</a:t>
            </a:r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dirty="0"/>
          </a:p>
          <a:p>
            <a:r>
              <a:rPr lang="en-US" sz="4000" dirty="0"/>
              <a:t> 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52400" y="2362200"/>
            <a:ext cx="8153400" cy="99060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17600" b="1" dirty="0">
                <a:solidFill>
                  <a:srgbClr val="FFC000"/>
                </a:solidFill>
              </a:rPr>
              <a:t>  Week 15     </a:t>
            </a:r>
            <a:r>
              <a:rPr lang="en-US" sz="16000" b="1" dirty="0"/>
              <a:t>Speaking Exam </a:t>
            </a:r>
          </a:p>
          <a:p>
            <a:pPr algn="l"/>
            <a:r>
              <a:rPr lang="en-US" sz="16000" b="1" dirty="0"/>
              <a:t>			</a:t>
            </a:r>
            <a:r>
              <a:rPr lang="en-US" sz="12000" b="1" dirty="0">
                <a:solidFill>
                  <a:srgbClr val="FFC000"/>
                </a:solidFill>
              </a:rPr>
              <a:t>	</a:t>
            </a:r>
            <a:endParaRPr lang="en-US" sz="38400" b="1" dirty="0">
              <a:solidFill>
                <a:srgbClr val="FFC000"/>
              </a:solidFill>
            </a:endParaRPr>
          </a:p>
          <a:p>
            <a:pPr algn="l"/>
            <a:endParaRPr lang="en-US" sz="128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b="1" dirty="0"/>
          </a:p>
          <a:p>
            <a:pPr algn="l"/>
            <a:endParaRPr lang="en-US" sz="11200" dirty="0"/>
          </a:p>
          <a:p>
            <a:r>
              <a:rPr lang="en-US" sz="4000" dirty="0"/>
              <a:t> 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1828800"/>
          </a:xfrm>
        </p:spPr>
        <p:txBody>
          <a:bodyPr>
            <a:normAutofit/>
          </a:bodyPr>
          <a:lstStyle/>
          <a:p>
            <a:pPr algn="l"/>
            <a:r>
              <a:rPr lang="en-US" sz="6000" dirty="0"/>
              <a:t>Have fun!</a:t>
            </a:r>
          </a:p>
        </p:txBody>
      </p:sp>
      <p:pic>
        <p:nvPicPr>
          <p:cNvPr id="12289" name="Picture 1" descr="C:\Users\DC\Pictures\Inha PPT pics\a.aaa-Super-funny-hair-sty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590800"/>
            <a:ext cx="4868333" cy="3505200"/>
          </a:xfrm>
          <a:prstGeom prst="round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 descr="C:\Users\user\Downloads\pngwing.co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2878">
            <a:off x="2085501" y="3821780"/>
            <a:ext cx="3168249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410200" y="304800"/>
            <a:ext cx="5486400" cy="18288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000" dirty="0"/>
              <a:t>Stay safe!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828800"/>
            <a:ext cx="8839200" cy="1828800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Questions?</a:t>
            </a:r>
          </a:p>
        </p:txBody>
      </p:sp>
      <p:sp>
        <p:nvSpPr>
          <p:cNvPr id="3" name="Rectangle 2"/>
          <p:cNvSpPr/>
          <p:nvPr/>
        </p:nvSpPr>
        <p:spPr>
          <a:xfrm>
            <a:off x="1981200" y="3733800"/>
            <a:ext cx="5943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45720" lvl="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3200" b="1" dirty="0"/>
              <a:t>Send me an i-class message.</a:t>
            </a:r>
          </a:p>
        </p:txBody>
      </p:sp>
    </p:spTree>
    <p:extLst>
      <p:ext uri="{BB962C8B-B14F-4D97-AF65-F5344CB8AC3E}">
        <p14:creationId xmlns:p14="http://schemas.microsoft.com/office/powerpoint/2010/main" val="11316598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7507</TotalTime>
  <Words>407</Words>
  <Application>Microsoft Office PowerPoint</Application>
  <PresentationFormat>On-screen Show (4:3)</PresentationFormat>
  <Paragraphs>221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Constantia</vt:lpstr>
      <vt:lpstr>Wingdings 2</vt:lpstr>
      <vt:lpstr>Calibri</vt:lpstr>
      <vt:lpstr>Flow</vt:lpstr>
      <vt:lpstr>English Communication</vt:lpstr>
      <vt:lpstr>PowerPoint Presentation</vt:lpstr>
      <vt:lpstr>Contact:</vt:lpstr>
      <vt:lpstr>Text:</vt:lpstr>
      <vt:lpstr>Grading:</vt:lpstr>
      <vt:lpstr>Grading:</vt:lpstr>
      <vt:lpstr>Attendance – 10%</vt:lpstr>
      <vt:lpstr>Participation – 5%</vt:lpstr>
      <vt:lpstr>Quizzes – 25%</vt:lpstr>
      <vt:lpstr>Homework – 10%</vt:lpstr>
      <vt:lpstr>PowerPoint Presentation</vt:lpstr>
      <vt:lpstr>PowerPoint Presentation</vt:lpstr>
      <vt:lpstr>PowerPoint Presentation</vt:lpstr>
      <vt:lpstr>PowerPoint Presentation</vt:lpstr>
      <vt:lpstr>Midterm Exam – 25%</vt:lpstr>
      <vt:lpstr>Final Exam – 25%</vt:lpstr>
      <vt:lpstr>Have fun!</vt:lpstr>
      <vt:lpstr>Questions?</vt:lpstr>
    </vt:vector>
  </TitlesOfParts>
  <Company>[kingbear]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English</dc:title>
  <dc:creator>DC</dc:creator>
  <cp:lastModifiedBy>INHA</cp:lastModifiedBy>
  <cp:revision>126</cp:revision>
  <dcterms:created xsi:type="dcterms:W3CDTF">2012-02-27T02:08:43Z</dcterms:created>
  <dcterms:modified xsi:type="dcterms:W3CDTF">2023-02-27T01:24:50Z</dcterms:modified>
</cp:coreProperties>
</file>