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15"/>
  </p:notesMasterIdLst>
  <p:sldIdLst>
    <p:sldId id="256" r:id="rId2"/>
    <p:sldId id="274" r:id="rId3"/>
    <p:sldId id="258" r:id="rId4"/>
    <p:sldId id="269" r:id="rId5"/>
    <p:sldId id="275" r:id="rId6"/>
    <p:sldId id="259" r:id="rId7"/>
    <p:sldId id="260" r:id="rId8"/>
    <p:sldId id="261" r:id="rId9"/>
    <p:sldId id="273" r:id="rId10"/>
    <p:sldId id="270" r:id="rId11"/>
    <p:sldId id="292" r:id="rId12"/>
    <p:sldId id="293" r:id="rId13"/>
    <p:sldId id="289" r:id="rId14"/>
  </p:sldIdLst>
  <p:sldSz cx="9144000" cy="6858000" type="screen4x3"/>
  <p:notesSz cx="6858000" cy="9144000"/>
  <p:embeddedFontLst>
    <p:embeddedFont>
      <p:font typeface="HY신명조" panose="02030600000101010101" pitchFamily="18" charset="-127"/>
      <p:regular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onstantia" panose="02030602050306030303" pitchFamily="18" charset="0"/>
      <p:regular r:id="rId21"/>
      <p:bold r:id="rId22"/>
      <p:italic r:id="rId23"/>
      <p:boldItalic r:id="rId24"/>
    </p:embeddedFont>
    <p:embeddedFont>
      <p:font typeface="Wingdings 2" panose="05020102010507070707" pitchFamily="18" charset="2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FAD4E7-905E-4633-9060-08776E065272}" type="datetimeFigureOut">
              <a:rPr lang="en-US" smtClean="0"/>
              <a:pPr/>
              <a:t>3/2/2023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F9DB58-945D-47D8-A47F-E9B776B301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173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3/2/2023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3/2/2023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3/2/2023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3/2/2023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3/2/2023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3/2/2023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3/2/2023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CD83D72-48D4-48C6-BFBD-1515ABCC003C}" type="datetimeFigureOut">
              <a:rPr lang="en-US" smtClean="0"/>
              <a:pPr/>
              <a:t>3/2/2023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4267200"/>
            <a:ext cx="7851648" cy="1828800"/>
          </a:xfrm>
        </p:spPr>
        <p:txBody>
          <a:bodyPr>
            <a:noAutofit/>
          </a:bodyPr>
          <a:lstStyle/>
          <a:p>
            <a:r>
              <a:rPr lang="en-US" sz="9600" dirty="0"/>
              <a:t>Advanced</a:t>
            </a:r>
            <a:br>
              <a:rPr lang="en-US" sz="9600" dirty="0"/>
            </a:br>
            <a:r>
              <a:rPr lang="en-US" sz="9600" dirty="0"/>
              <a:t>College</a:t>
            </a:r>
            <a:br>
              <a:rPr lang="en-US" sz="9600" dirty="0"/>
            </a:br>
            <a:r>
              <a:rPr lang="en-US" sz="9600" dirty="0"/>
              <a:t>English</a:t>
            </a:r>
            <a:br>
              <a:rPr lang="en-US" sz="9600" dirty="0"/>
            </a:br>
            <a:r>
              <a:rPr lang="en-US" sz="7200" dirty="0"/>
              <a:t>(ACE)</a:t>
            </a:r>
          </a:p>
        </p:txBody>
      </p:sp>
      <p:pic>
        <p:nvPicPr>
          <p:cNvPr id="1028" name="Picture 4" descr="C:\Users\DC\Pictures\Inha PPT pics\CharacterLogo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733800"/>
            <a:ext cx="2228850" cy="22383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914400"/>
            <a:ext cx="7854696" cy="1752600"/>
          </a:xfrm>
        </p:spPr>
        <p:txBody>
          <a:bodyPr>
            <a:noAutofit/>
          </a:bodyPr>
          <a:lstStyle/>
          <a:p>
            <a:pPr algn="l"/>
            <a:r>
              <a:rPr lang="en-US" sz="4000" b="1" dirty="0">
                <a:latin typeface="+mj-lt"/>
              </a:rPr>
              <a:t>Instructor:   </a:t>
            </a:r>
            <a:r>
              <a:rPr lang="en-US" sz="5400" dirty="0"/>
              <a:t>David Connors</a:t>
            </a:r>
          </a:p>
          <a:p>
            <a:pPr algn="l"/>
            <a:r>
              <a:rPr lang="en-US" altLang="ko-KR" sz="4000" b="1" dirty="0">
                <a:latin typeface="+mj-lt"/>
              </a:rPr>
              <a:t>Contact</a:t>
            </a:r>
            <a:r>
              <a:rPr lang="en-US" sz="4000" b="1" dirty="0">
                <a:latin typeface="+mj-lt"/>
              </a:rPr>
              <a:t>:</a:t>
            </a:r>
            <a:r>
              <a:rPr lang="en-US" sz="4000" dirty="0"/>
              <a:t>	       </a:t>
            </a:r>
            <a:r>
              <a:rPr lang="en-US" altLang="ko-KR" sz="4000" b="1" dirty="0" err="1">
                <a:latin typeface="+mj-lt"/>
              </a:rPr>
              <a:t>i</a:t>
            </a:r>
            <a:r>
              <a:rPr lang="en-US" altLang="ko-KR" sz="4000" b="1" dirty="0">
                <a:latin typeface="+mj-lt"/>
              </a:rPr>
              <a:t>-class message</a:t>
            </a:r>
          </a:p>
          <a:p>
            <a:pPr algn="l"/>
            <a:r>
              <a:rPr lang="en-US" sz="4000" b="1" dirty="0">
                <a:latin typeface="+mj-lt"/>
              </a:rPr>
              <a:t>Website: 	esldocs.com/</a:t>
            </a:r>
            <a:r>
              <a:rPr lang="en-US" sz="4000" b="1" dirty="0" err="1">
                <a:latin typeface="+mj-lt"/>
              </a:rPr>
              <a:t>inha</a:t>
            </a:r>
            <a:endParaRPr lang="en-US" sz="4000" b="1" dirty="0">
              <a:latin typeface="+mj-lt"/>
            </a:endParaRPr>
          </a:p>
          <a:p>
            <a:pPr algn="l"/>
            <a:r>
              <a:rPr lang="en-US" sz="4000" b="1" dirty="0">
                <a:latin typeface="Calibri" pitchFamily="34" charset="0"/>
                <a:cs typeface="Calibri" pitchFamily="34" charset="0"/>
              </a:rPr>
              <a:t>Office:</a:t>
            </a:r>
            <a:r>
              <a:rPr lang="en-US" sz="4000" dirty="0"/>
              <a:t>	      </a:t>
            </a:r>
            <a:r>
              <a:rPr lang="en-US" sz="5400" dirty="0"/>
              <a:t>1212</a:t>
            </a:r>
          </a:p>
          <a:p>
            <a:pPr algn="l"/>
            <a:r>
              <a:rPr lang="en-US" sz="1200" dirty="0"/>
              <a:t>		                    </a:t>
            </a:r>
            <a:r>
              <a:rPr lang="en-US" sz="1600" dirty="0"/>
              <a:t>60</a:t>
            </a:r>
            <a:r>
              <a:rPr lang="en-US" sz="1600" baseline="30000" dirty="0"/>
              <a:t>th</a:t>
            </a:r>
            <a:r>
              <a:rPr lang="en-US" sz="1600" dirty="0"/>
              <a:t> Anniversary Building</a:t>
            </a:r>
          </a:p>
          <a:p>
            <a:pPr algn="l"/>
            <a:endParaRPr lang="en-US" sz="2000" b="1" dirty="0">
              <a:latin typeface="Calibri" pitchFamily="34" charset="0"/>
              <a:cs typeface="Calibri" pitchFamily="34" charset="0"/>
            </a:endParaRPr>
          </a:p>
          <a:p>
            <a:pPr algn="l"/>
            <a:r>
              <a:rPr lang="en-US" sz="40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 pitchFamily="34" charset="0"/>
                <a:cs typeface="Calibri" pitchFamily="34" charset="0"/>
              </a:rPr>
              <a:t>Admin. Office:  </a:t>
            </a:r>
            <a:r>
              <a:rPr lang="en-US" sz="48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1306</a:t>
            </a:r>
          </a:p>
          <a:p>
            <a:pPr algn="l"/>
            <a:r>
              <a:rPr lang="en-US" sz="40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 pitchFamily="34" charset="0"/>
                <a:cs typeface="Calibri" pitchFamily="34" charset="0"/>
              </a:rPr>
              <a:t>Admin. Phone: </a:t>
            </a:r>
            <a:r>
              <a:rPr lang="en-US" sz="40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032-860-9254</a:t>
            </a:r>
          </a:p>
        </p:txBody>
      </p:sp>
      <p:pic>
        <p:nvPicPr>
          <p:cNvPr id="2051" name="Picture 3" descr="C:\Users\DC\Pictures\Inha PPT pics\reduced-messy-desk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0" y="3543995"/>
            <a:ext cx="2859575" cy="23234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10669679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0"/>
            <a:ext cx="7851648" cy="1828800"/>
          </a:xfrm>
        </p:spPr>
        <p:txBody>
          <a:bodyPr>
            <a:normAutofit/>
          </a:bodyPr>
          <a:lstStyle/>
          <a:p>
            <a:pPr algn="l"/>
            <a:r>
              <a:rPr lang="en-US" sz="6000" dirty="0"/>
              <a:t>Text: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338" y="381000"/>
            <a:ext cx="4953000" cy="6191250"/>
          </a:xfrm>
          <a:prstGeom prst="rect">
            <a:avLst/>
          </a:prstGeom>
          <a:noFill/>
          <a:ln>
            <a:noFill/>
          </a:ln>
          <a:effectLst>
            <a:outerShdw dist="35921" dir="2700000" sx="1000" sy="1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76200"/>
            <a:ext cx="7851648" cy="1447800"/>
          </a:xfrm>
        </p:spPr>
        <p:txBody>
          <a:bodyPr>
            <a:noAutofit/>
          </a:bodyPr>
          <a:lstStyle/>
          <a:p>
            <a:pPr algn="l"/>
            <a:r>
              <a:rPr lang="en-US" sz="6000" dirty="0"/>
              <a:t>Grading: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416512" y="2173318"/>
            <a:ext cx="5257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/>
              <a:t>Attendance</a:t>
            </a:r>
          </a:p>
          <a:p>
            <a:pPr algn="r"/>
            <a:r>
              <a:rPr lang="en-US" sz="4400" dirty="0"/>
              <a:t>Participation</a:t>
            </a:r>
          </a:p>
          <a:p>
            <a:pPr algn="r"/>
            <a:r>
              <a:rPr lang="en-US" sz="4400" dirty="0"/>
              <a:t>Online Quizzes</a:t>
            </a:r>
          </a:p>
          <a:p>
            <a:pPr algn="r"/>
            <a:r>
              <a:rPr lang="en-US" sz="4400" dirty="0"/>
              <a:t>Offline Quizzes</a:t>
            </a:r>
          </a:p>
          <a:p>
            <a:pPr algn="r"/>
            <a:r>
              <a:rPr lang="en-US" sz="4400" dirty="0"/>
              <a:t>Midterm Exam</a:t>
            </a:r>
          </a:p>
          <a:p>
            <a:pPr algn="r"/>
            <a:r>
              <a:rPr lang="en-US" sz="4400" dirty="0"/>
              <a:t>Final Exam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74488" y="1447573"/>
            <a:ext cx="36576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tx1">
                    <a:lumMod val="75000"/>
                  </a:schemeClr>
                </a:solidFill>
              </a:rPr>
              <a:t>Online</a:t>
            </a:r>
          </a:p>
          <a:p>
            <a:pPr algn="ctr"/>
            <a:r>
              <a:rPr lang="en-US" sz="4400" dirty="0"/>
              <a:t>5%</a:t>
            </a:r>
          </a:p>
          <a:p>
            <a:pPr algn="ctr"/>
            <a:r>
              <a:rPr lang="en-US" sz="4400" dirty="0"/>
              <a:t>5%</a:t>
            </a:r>
          </a:p>
          <a:p>
            <a:pPr algn="ctr"/>
            <a:r>
              <a:rPr lang="en-US" sz="4400" dirty="0"/>
              <a:t>30%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03288" y="1429713"/>
            <a:ext cx="36576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tx1">
                    <a:lumMod val="75000"/>
                  </a:schemeClr>
                </a:solidFill>
              </a:rPr>
              <a:t>Offline</a:t>
            </a:r>
          </a:p>
          <a:p>
            <a:pPr algn="ctr"/>
            <a:r>
              <a:rPr lang="en-US" sz="4400" dirty="0"/>
              <a:t>5%</a:t>
            </a:r>
          </a:p>
          <a:p>
            <a:pPr algn="ctr"/>
            <a:endParaRPr lang="en-US" sz="4400" dirty="0"/>
          </a:p>
          <a:p>
            <a:pPr algn="ctr"/>
            <a:endParaRPr lang="en-US" sz="4400" dirty="0"/>
          </a:p>
          <a:p>
            <a:pPr algn="ctr"/>
            <a:r>
              <a:rPr lang="en-US" sz="4400" dirty="0"/>
              <a:t>15%</a:t>
            </a:r>
          </a:p>
          <a:p>
            <a:pPr algn="ctr"/>
            <a:r>
              <a:rPr lang="en-US" sz="4400" dirty="0"/>
              <a:t>20%</a:t>
            </a:r>
          </a:p>
          <a:p>
            <a:pPr algn="ctr"/>
            <a:r>
              <a:rPr lang="en-US" sz="4400" dirty="0"/>
              <a:t>20%</a:t>
            </a: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-228600"/>
            <a:ext cx="7851648" cy="1447800"/>
          </a:xfrm>
        </p:spPr>
        <p:txBody>
          <a:bodyPr>
            <a:noAutofit/>
          </a:bodyPr>
          <a:lstStyle/>
          <a:p>
            <a:pPr algn="l"/>
            <a:r>
              <a:rPr lang="en-US" sz="6000" dirty="0"/>
              <a:t>Grading:</a:t>
            </a:r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0" y="947352"/>
            <a:ext cx="8382000" cy="4205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Subtitle 2"/>
          <p:cNvSpPr txBox="1">
            <a:spLocks/>
          </p:cNvSpPr>
          <p:nvPr/>
        </p:nvSpPr>
        <p:spPr>
          <a:xfrm>
            <a:off x="3343872" y="2092411"/>
            <a:ext cx="3124200" cy="609600"/>
          </a:xfrm>
          <a:prstGeom prst="rect">
            <a:avLst/>
          </a:prstGeom>
        </p:spPr>
        <p:txBody>
          <a:bodyPr vert="horz" lIns="0" rIns="18288">
            <a:normAutofit fontScale="25000" lnSpcReduction="20000"/>
          </a:bodyPr>
          <a:lstStyle/>
          <a:p>
            <a:r>
              <a:rPr lang="en-US" sz="14400" b="1" dirty="0"/>
              <a:t>Maximum allowance:</a:t>
            </a:r>
          </a:p>
          <a:p>
            <a:r>
              <a:rPr lang="en-US" sz="14400" b="1" dirty="0"/>
              <a:t>	     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23" name="Subtitle 2"/>
          <p:cNvSpPr txBox="1">
            <a:spLocks/>
          </p:cNvSpPr>
          <p:nvPr/>
        </p:nvSpPr>
        <p:spPr>
          <a:xfrm>
            <a:off x="1828800" y="4249788"/>
            <a:ext cx="1871754" cy="1074257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algn="r"/>
            <a:r>
              <a:rPr lang="en-US" sz="4800" b="1" dirty="0">
                <a:latin typeface="Calibri" pitchFamily="34" charset="0"/>
                <a:cs typeface="Calibri" pitchFamily="34" charset="0"/>
              </a:rPr>
              <a:t>35%</a:t>
            </a:r>
          </a:p>
        </p:txBody>
      </p:sp>
      <p:sp>
        <p:nvSpPr>
          <p:cNvPr id="25" name="Subtitle 2"/>
          <p:cNvSpPr txBox="1">
            <a:spLocks/>
          </p:cNvSpPr>
          <p:nvPr/>
        </p:nvSpPr>
        <p:spPr>
          <a:xfrm>
            <a:off x="3454337" y="4239179"/>
            <a:ext cx="1871754" cy="1074257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algn="r"/>
            <a:r>
              <a:rPr lang="en-US" sz="4800" b="1" dirty="0">
                <a:latin typeface="Calibri" pitchFamily="34" charset="0"/>
                <a:cs typeface="Calibri" pitchFamily="34" charset="0"/>
              </a:rPr>
              <a:t>45%</a:t>
            </a:r>
          </a:p>
        </p:txBody>
      </p:sp>
      <p:sp>
        <p:nvSpPr>
          <p:cNvPr id="26" name="Subtitle 2"/>
          <p:cNvSpPr txBox="1">
            <a:spLocks/>
          </p:cNvSpPr>
          <p:nvPr/>
        </p:nvSpPr>
        <p:spPr>
          <a:xfrm>
            <a:off x="4072749" y="3553428"/>
            <a:ext cx="880826" cy="1074257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algn="r"/>
            <a:r>
              <a:rPr lang="en-US" sz="4800" b="1" dirty="0">
                <a:latin typeface="Calibri" pitchFamily="34" charset="0"/>
                <a:cs typeface="Calibri" pitchFamily="34" charset="0"/>
              </a:rPr>
              <a:t>B</a:t>
            </a:r>
          </a:p>
        </p:txBody>
      </p:sp>
      <p:sp>
        <p:nvSpPr>
          <p:cNvPr id="27" name="Subtitle 2"/>
          <p:cNvSpPr txBox="1">
            <a:spLocks/>
          </p:cNvSpPr>
          <p:nvPr/>
        </p:nvSpPr>
        <p:spPr>
          <a:xfrm>
            <a:off x="2515343" y="3538152"/>
            <a:ext cx="880826" cy="1074257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algn="r"/>
            <a:r>
              <a:rPr lang="en-US" sz="4800" b="1" dirty="0">
                <a:latin typeface="Calibri" pitchFamily="34" charset="0"/>
                <a:cs typeface="Calibri" pitchFamily="34" charset="0"/>
              </a:rPr>
              <a:t>A</a:t>
            </a:r>
          </a:p>
        </p:txBody>
      </p:sp>
      <p:sp>
        <p:nvSpPr>
          <p:cNvPr id="4" name="Right Brace 3"/>
          <p:cNvSpPr/>
          <p:nvPr/>
        </p:nvSpPr>
        <p:spPr>
          <a:xfrm rot="5400000">
            <a:off x="5873229" y="3076343"/>
            <a:ext cx="719376" cy="4602964"/>
          </a:xfrm>
          <a:prstGeom prst="rightBrac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927390" y="5737514"/>
            <a:ext cx="1151238" cy="84863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+mj-lt"/>
              </a:rPr>
              <a:t>B</a:t>
            </a:r>
          </a:p>
          <a:p>
            <a:pPr algn="ctr"/>
            <a:r>
              <a:rPr lang="en-US" b="1" dirty="0">
                <a:latin typeface="+mj-lt"/>
              </a:rPr>
              <a:t>&gt; 70%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78628" y="5737514"/>
            <a:ext cx="1143000" cy="84863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+mj-lt"/>
              </a:rPr>
              <a:t>C</a:t>
            </a:r>
          </a:p>
          <a:p>
            <a:pPr algn="ctr"/>
            <a:r>
              <a:rPr lang="en-US" b="1" dirty="0">
                <a:latin typeface="+mj-lt"/>
              </a:rPr>
              <a:t>55% -70%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21628" y="5737514"/>
            <a:ext cx="1143000" cy="84863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+mj-lt"/>
              </a:rPr>
              <a:t>D</a:t>
            </a:r>
          </a:p>
          <a:p>
            <a:pPr algn="ctr"/>
            <a:r>
              <a:rPr lang="en-US" b="1" dirty="0">
                <a:latin typeface="+mj-lt"/>
              </a:rPr>
              <a:t>&lt; 55%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364628" y="5737514"/>
            <a:ext cx="1143000" cy="848638"/>
          </a:xfrm>
          <a:prstGeom prst="rect">
            <a:avLst/>
          </a:prstGeom>
          <a:solidFill>
            <a:srgbClr val="F86846"/>
          </a:solidFill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+mj-lt"/>
              </a:rPr>
              <a:t>F</a:t>
            </a:r>
          </a:p>
          <a:p>
            <a:pPr algn="ctr">
              <a:lnSpc>
                <a:spcPts val="1200"/>
              </a:lnSpc>
            </a:pPr>
            <a:r>
              <a:rPr lang="en-US" sz="1400" b="1" dirty="0">
                <a:latin typeface="+mj-lt"/>
              </a:rPr>
              <a:t>4 absences</a:t>
            </a: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152400" y="6172200"/>
            <a:ext cx="3538446" cy="609600"/>
          </a:xfrm>
          <a:prstGeom prst="rect">
            <a:avLst/>
          </a:prstGeom>
        </p:spPr>
        <p:txBody>
          <a:bodyPr vert="horz" lIns="0" rIns="18288">
            <a:normAutofit fontScale="25000" lnSpcReduction="20000"/>
          </a:bodyPr>
          <a:lstStyle/>
          <a:p>
            <a:r>
              <a:rPr lang="en-US" sz="9600" b="1" dirty="0">
                <a:latin typeface="+mj-lt"/>
              </a:rPr>
              <a:t>* +s and 0s will be used. </a:t>
            </a:r>
          </a:p>
          <a:p>
            <a:r>
              <a:rPr lang="en-US" sz="14400" b="1" dirty="0"/>
              <a:t>	     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8CE2DA76-FE33-4E43-93C8-DC7B0B88998E}"/>
              </a:ext>
            </a:extLst>
          </p:cNvPr>
          <p:cNvSpPr txBox="1">
            <a:spLocks/>
          </p:cNvSpPr>
          <p:nvPr/>
        </p:nvSpPr>
        <p:spPr>
          <a:xfrm>
            <a:off x="4837081" y="4239179"/>
            <a:ext cx="1871754" cy="1074257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algn="r"/>
            <a:r>
              <a:rPr lang="en-US" sz="4800" b="1" dirty="0">
                <a:latin typeface="Calibri" pitchFamily="34" charset="0"/>
                <a:cs typeface="Calibri" pitchFamily="34" charset="0"/>
              </a:rPr>
              <a:t>20%</a:t>
            </a: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183BA7BF-5DCA-4A1A-9363-241F5673C1E9}"/>
              </a:ext>
            </a:extLst>
          </p:cNvPr>
          <p:cNvSpPr txBox="1">
            <a:spLocks/>
          </p:cNvSpPr>
          <p:nvPr/>
        </p:nvSpPr>
        <p:spPr>
          <a:xfrm>
            <a:off x="5630155" y="3553428"/>
            <a:ext cx="880826" cy="1074257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algn="r"/>
            <a:r>
              <a:rPr lang="en-US" sz="4800" b="1" dirty="0">
                <a:latin typeface="Calibri" pitchFamily="34" charset="0"/>
                <a:cs typeface="Calibri" pitchFamily="34" charset="0"/>
              </a:rPr>
              <a:t>C-F</a:t>
            </a:r>
          </a:p>
        </p:txBody>
      </p:sp>
    </p:spTree>
    <p:extLst>
      <p:ext uri="{BB962C8B-B14F-4D97-AF65-F5344CB8AC3E}">
        <p14:creationId xmlns:p14="http://schemas.microsoft.com/office/powerpoint/2010/main" val="24207856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76200"/>
            <a:ext cx="7851648" cy="1524000"/>
          </a:xfrm>
        </p:spPr>
        <p:txBody>
          <a:bodyPr>
            <a:normAutofit/>
          </a:bodyPr>
          <a:lstStyle/>
          <a:p>
            <a:pPr algn="l"/>
            <a:r>
              <a:rPr lang="en-US" sz="6000" dirty="0"/>
              <a:t>Attendance – 5%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600200"/>
            <a:ext cx="7854696" cy="609600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en-US" sz="14400" b="1" dirty="0"/>
              <a:t> Absent </a:t>
            </a:r>
            <a:r>
              <a:rPr lang="en-US" sz="28800" b="1" dirty="0">
                <a:solidFill>
                  <a:schemeClr val="bg1"/>
                </a:solidFill>
              </a:rPr>
              <a:t>4</a:t>
            </a:r>
            <a:r>
              <a:rPr lang="en-US" sz="14400" b="1" dirty="0"/>
              <a:t> times</a:t>
            </a:r>
            <a:r>
              <a:rPr lang="en-US" sz="14400" b="1" dirty="0">
                <a:solidFill>
                  <a:schemeClr val="bg1"/>
                </a:solidFill>
              </a:rPr>
              <a:t> </a:t>
            </a:r>
            <a:r>
              <a:rPr lang="en-US" sz="14400" b="1" dirty="0"/>
              <a:t>= </a:t>
            </a:r>
            <a:r>
              <a:rPr lang="en-US" sz="21600" b="1" dirty="0">
                <a:solidFill>
                  <a:srgbClr val="FF0000"/>
                </a:solidFill>
              </a:rPr>
              <a:t>F</a:t>
            </a:r>
            <a:endParaRPr lang="en-US" sz="21600" b="1" dirty="0"/>
          </a:p>
          <a:p>
            <a:pPr algn="l"/>
            <a:endParaRPr lang="en-US" sz="4000" b="1" dirty="0"/>
          </a:p>
          <a:p>
            <a:pPr algn="l"/>
            <a:endParaRPr lang="en-US" sz="11200" b="1" dirty="0"/>
          </a:p>
          <a:p>
            <a:pPr algn="l"/>
            <a:endParaRPr lang="en-US" sz="11200" dirty="0"/>
          </a:p>
          <a:p>
            <a:r>
              <a:rPr lang="en-US" sz="4000" dirty="0"/>
              <a:t> </a:t>
            </a:r>
          </a:p>
        </p:txBody>
      </p:sp>
      <p:pic>
        <p:nvPicPr>
          <p:cNvPr id="4098" name="Picture 2" descr="C:\Users\DC\Pictures\Inha PPT pics\paying_attention_bald_head_beard_face_sleeping-in-clas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93689" y="2514600"/>
            <a:ext cx="2488311" cy="3200400"/>
          </a:xfrm>
          <a:prstGeom prst="round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Subtitle 2"/>
          <p:cNvSpPr txBox="1">
            <a:spLocks/>
          </p:cNvSpPr>
          <p:nvPr/>
        </p:nvSpPr>
        <p:spPr>
          <a:xfrm>
            <a:off x="304800" y="2895600"/>
            <a:ext cx="7854696" cy="609600"/>
          </a:xfrm>
          <a:prstGeom prst="rect">
            <a:avLst/>
          </a:prstGeom>
        </p:spPr>
        <p:txBody>
          <a:bodyPr vert="horz" lIns="0" rIns="18288">
            <a:normAutofit fontScale="25000" lnSpcReduction="20000"/>
          </a:bodyPr>
          <a:lstStyle/>
          <a:p>
            <a:r>
              <a:rPr lang="en-US" sz="12800" b="1" dirty="0"/>
              <a:t>Excuses: </a:t>
            </a:r>
            <a:r>
              <a:rPr lang="en-US" sz="14400" b="1" dirty="0"/>
              <a:t>military</a:t>
            </a:r>
          </a:p>
          <a:p>
            <a:r>
              <a:rPr lang="en-US" sz="14400" b="1" dirty="0"/>
              <a:t>		covid-19</a:t>
            </a:r>
          </a:p>
          <a:p>
            <a:endParaRPr lang="en-US" sz="14400" b="1" dirty="0"/>
          </a:p>
          <a:p>
            <a:r>
              <a:rPr lang="en-US" sz="14400" b="1" dirty="0"/>
              <a:t> </a:t>
            </a:r>
          </a:p>
          <a:p>
            <a:r>
              <a:rPr lang="en-US" sz="14400" b="1" dirty="0"/>
              <a:t>	     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4800600"/>
            <a:ext cx="6781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457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3200" b="1" dirty="0"/>
              <a:t>Other excuse? Talk to me.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609600"/>
            <a:ext cx="8382000" cy="1295400"/>
          </a:xfrm>
        </p:spPr>
        <p:txBody>
          <a:bodyPr>
            <a:noAutofit/>
          </a:bodyPr>
          <a:lstStyle/>
          <a:p>
            <a:pPr algn="l"/>
            <a:r>
              <a:rPr lang="en-US" sz="6000" dirty="0"/>
              <a:t>Online Participation – 5%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596032"/>
            <a:ext cx="2619375" cy="1866900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655320" y="5257800"/>
            <a:ext cx="7854696" cy="1267264"/>
          </a:xfrm>
          <a:prstGeom prst="rect">
            <a:avLst/>
          </a:prstGeom>
        </p:spPr>
        <p:txBody>
          <a:bodyPr vert="horz" lIns="0" rIns="18288">
            <a:normAutofit fontScale="25000" lnSpcReduction="20000"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200" b="1" dirty="0"/>
          </a:p>
          <a:p>
            <a:endParaRPr lang="en-US" sz="11200" b="1" dirty="0"/>
          </a:p>
          <a:p>
            <a:endParaRPr lang="en-US" sz="11200" b="1" dirty="0"/>
          </a:p>
          <a:p>
            <a:endParaRPr lang="en-US" sz="11200" b="1" dirty="0"/>
          </a:p>
          <a:p>
            <a:endParaRPr lang="en-US" sz="11200" dirty="0"/>
          </a:p>
          <a:p>
            <a:r>
              <a:rPr lang="en-US" sz="4000" dirty="0"/>
              <a:t> </a:t>
            </a: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533400" y="2209800"/>
            <a:ext cx="7854696" cy="1267264"/>
          </a:xfrm>
          <a:prstGeom prst="rect">
            <a:avLst/>
          </a:prstGeom>
        </p:spPr>
        <p:txBody>
          <a:bodyPr vert="horz" lIns="0" rIns="18288">
            <a:normAutofit fontScale="25000" lnSpcReduction="20000"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200" b="1" dirty="0"/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b="1" dirty="0">
                <a:solidFill>
                  <a:schemeClr val="tx1">
                    <a:lumMod val="95000"/>
                  </a:schemeClr>
                </a:solidFill>
              </a:rPr>
              <a:t>Talk to your online professor. </a:t>
            </a:r>
            <a:endParaRPr lang="en-US" sz="12800" b="1" dirty="0"/>
          </a:p>
          <a:p>
            <a:pPr algn="l"/>
            <a:endParaRPr lang="en-US" sz="11200" b="1" dirty="0"/>
          </a:p>
          <a:p>
            <a:pPr algn="l"/>
            <a:endParaRPr lang="en-US" sz="11200" b="1" dirty="0"/>
          </a:p>
          <a:p>
            <a:pPr algn="l"/>
            <a:endParaRPr lang="en-US" sz="11200" b="1" dirty="0"/>
          </a:p>
          <a:p>
            <a:pPr algn="l"/>
            <a:endParaRPr lang="en-US" sz="11200" dirty="0"/>
          </a:p>
          <a:p>
            <a:r>
              <a:rPr lang="en-US" sz="4000" dirty="0"/>
              <a:t> 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81000"/>
            <a:ext cx="7851648" cy="1524000"/>
          </a:xfrm>
        </p:spPr>
        <p:txBody>
          <a:bodyPr>
            <a:normAutofit/>
          </a:bodyPr>
          <a:lstStyle/>
          <a:p>
            <a:pPr algn="l">
              <a:lnSpc>
                <a:spcPts val="5000"/>
              </a:lnSpc>
            </a:pPr>
            <a:r>
              <a:rPr lang="en-US" sz="6000" dirty="0"/>
              <a:t>Online Quizzes – 30%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533400" y="2209800"/>
            <a:ext cx="7854696" cy="1267264"/>
          </a:xfrm>
          <a:prstGeom prst="rect">
            <a:avLst/>
          </a:prstGeom>
        </p:spPr>
        <p:txBody>
          <a:bodyPr vert="horz" lIns="0" rIns="18288">
            <a:normAutofit fontScale="25000" lnSpcReduction="20000"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200" b="1" dirty="0"/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b="1" dirty="0">
                <a:solidFill>
                  <a:schemeClr val="tx1">
                    <a:lumMod val="95000"/>
                  </a:schemeClr>
                </a:solidFill>
              </a:rPr>
              <a:t>Talk to your online professor. </a:t>
            </a:r>
            <a:endParaRPr lang="en-US" sz="12800" b="1" dirty="0"/>
          </a:p>
          <a:p>
            <a:pPr algn="l"/>
            <a:endParaRPr lang="en-US" sz="11200" b="1" dirty="0"/>
          </a:p>
          <a:p>
            <a:pPr algn="l"/>
            <a:endParaRPr lang="en-US" sz="11200" b="1" dirty="0"/>
          </a:p>
          <a:p>
            <a:pPr algn="l"/>
            <a:endParaRPr lang="en-US" sz="11200" b="1" dirty="0"/>
          </a:p>
          <a:p>
            <a:pPr algn="l"/>
            <a:endParaRPr lang="en-US" sz="11200" dirty="0"/>
          </a:p>
          <a:p>
            <a:r>
              <a:rPr lang="en-US" sz="4000" dirty="0"/>
              <a:t> 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315264"/>
            <a:ext cx="2668594" cy="19870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609600"/>
            <a:ext cx="7851648" cy="1524000"/>
          </a:xfrm>
        </p:spPr>
        <p:txBody>
          <a:bodyPr>
            <a:normAutofit/>
          </a:bodyPr>
          <a:lstStyle/>
          <a:p>
            <a:pPr algn="l">
              <a:lnSpc>
                <a:spcPts val="5000"/>
              </a:lnSpc>
            </a:pPr>
            <a:r>
              <a:rPr lang="en-US" sz="6000" dirty="0"/>
              <a:t>Offline Quizzes – 15%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533400" y="1752600"/>
            <a:ext cx="7854696" cy="1267264"/>
          </a:xfrm>
          <a:prstGeom prst="rect">
            <a:avLst/>
          </a:prstGeom>
        </p:spPr>
        <p:txBody>
          <a:bodyPr vert="horz" lIns="0" rIns="18288">
            <a:normAutofit fontScale="25000" lnSpcReduction="20000"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200" b="1" dirty="0"/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b="1" dirty="0">
                <a:solidFill>
                  <a:schemeClr val="tx1">
                    <a:lumMod val="95000"/>
                  </a:schemeClr>
                </a:solidFill>
              </a:rPr>
              <a:t>- based on the vocabulary and content from your textbook.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endParaRPr lang="en-US" sz="12800" b="1" dirty="0">
              <a:solidFill>
                <a:schemeClr val="tx1">
                  <a:lumMod val="95000"/>
                </a:schemeClr>
              </a:solidFill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b="1" dirty="0">
                <a:solidFill>
                  <a:schemeClr val="tx1">
                    <a:lumMod val="95000"/>
                  </a:schemeClr>
                </a:solidFill>
              </a:rPr>
              <a:t>T/F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b="1" dirty="0">
                <a:solidFill>
                  <a:schemeClr val="tx1">
                    <a:lumMod val="95000"/>
                  </a:schemeClr>
                </a:solidFill>
              </a:rPr>
              <a:t>Multiple Choice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b="1" dirty="0">
                <a:solidFill>
                  <a:schemeClr val="tx1">
                    <a:lumMod val="95000"/>
                  </a:schemeClr>
                </a:solidFill>
              </a:rPr>
              <a:t>Matching</a:t>
            </a:r>
            <a:endParaRPr lang="en-US" sz="12800" b="1" dirty="0"/>
          </a:p>
          <a:p>
            <a:pPr algn="l"/>
            <a:endParaRPr lang="en-US" sz="11200" b="1" dirty="0"/>
          </a:p>
          <a:p>
            <a:pPr algn="l"/>
            <a:endParaRPr lang="en-US" sz="11200" b="1" dirty="0"/>
          </a:p>
          <a:p>
            <a:pPr algn="l"/>
            <a:endParaRPr lang="en-US" sz="11200" b="1" dirty="0"/>
          </a:p>
          <a:p>
            <a:pPr algn="l"/>
            <a:endParaRPr lang="en-US" sz="11200" dirty="0"/>
          </a:p>
          <a:p>
            <a:r>
              <a:rPr lang="en-US" sz="4000" dirty="0"/>
              <a:t> 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529389" y="5783179"/>
            <a:ext cx="7854696" cy="1267264"/>
          </a:xfrm>
          <a:prstGeom prst="rect">
            <a:avLst/>
          </a:prstGeom>
        </p:spPr>
        <p:txBody>
          <a:bodyPr vert="horz" lIns="0" rIns="18288">
            <a:normAutofit fontScale="25000" lnSpcReduction="2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20000"/>
                  <a:lumOff val="8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r>
              <a:rPr lang="en-US" sz="144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Don’t miss any quizzes!</a:t>
            </a: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20000"/>
                  <a:lumOff val="8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20000"/>
                  <a:lumOff val="8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20000"/>
                  <a:lumOff val="8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20000"/>
                  <a:lumOff val="8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315264"/>
            <a:ext cx="2668594" cy="19870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39623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04800"/>
            <a:ext cx="7851648" cy="1524000"/>
          </a:xfrm>
        </p:spPr>
        <p:txBody>
          <a:bodyPr>
            <a:normAutofit/>
          </a:bodyPr>
          <a:lstStyle/>
          <a:p>
            <a:pPr algn="l"/>
            <a:r>
              <a:rPr lang="en-US" sz="6000" dirty="0"/>
              <a:t>Midterm Exam – 20%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371600"/>
            <a:ext cx="7854696" cy="1267264"/>
          </a:xfrm>
        </p:spPr>
        <p:txBody>
          <a:bodyPr>
            <a:normAutofit fontScale="25000" lnSpcReduction="20000"/>
          </a:bodyPr>
          <a:lstStyle/>
          <a:p>
            <a:pPr algn="l"/>
            <a:endParaRPr lang="en-US" sz="17600" b="1" dirty="0"/>
          </a:p>
          <a:p>
            <a:pPr algn="l">
              <a:lnSpc>
                <a:spcPts val="3700"/>
              </a:lnSpc>
              <a:spcBef>
                <a:spcPts val="0"/>
              </a:spcBef>
            </a:pPr>
            <a:r>
              <a:rPr lang="en-US" sz="17600" b="1" dirty="0"/>
              <a:t>Week 8 – online or in-class exam  	</a:t>
            </a:r>
          </a:p>
          <a:p>
            <a:pPr algn="l">
              <a:lnSpc>
                <a:spcPts val="3700"/>
              </a:lnSpc>
              <a:spcBef>
                <a:spcPts val="0"/>
              </a:spcBef>
            </a:pPr>
            <a:endParaRPr lang="en-US" sz="9600" b="1" dirty="0"/>
          </a:p>
          <a:p>
            <a:pPr algn="l">
              <a:lnSpc>
                <a:spcPts val="3700"/>
              </a:lnSpc>
              <a:spcBef>
                <a:spcPts val="0"/>
              </a:spcBef>
            </a:pPr>
            <a:r>
              <a:rPr lang="en-US" sz="12800" b="1" dirty="0"/>
              <a:t>Based on book readings and vocabulary.</a:t>
            </a:r>
          </a:p>
          <a:p>
            <a:pPr algn="l"/>
            <a:endParaRPr lang="en-US" sz="11200" b="1" dirty="0"/>
          </a:p>
          <a:p>
            <a:pPr algn="l"/>
            <a:endParaRPr lang="en-US" sz="11200" b="1" dirty="0"/>
          </a:p>
          <a:p>
            <a:pPr algn="l"/>
            <a:endParaRPr lang="en-US" sz="11200" b="1" dirty="0"/>
          </a:p>
          <a:p>
            <a:pPr algn="l"/>
            <a:endParaRPr lang="en-US" sz="11200" dirty="0"/>
          </a:p>
          <a:p>
            <a:r>
              <a:rPr lang="en-US" sz="4000" dirty="0"/>
              <a:t> </a:t>
            </a:r>
          </a:p>
        </p:txBody>
      </p:sp>
      <p:pic>
        <p:nvPicPr>
          <p:cNvPr id="4098" name="Picture 2" descr="C:\Users\Dilly\Pictures\midterm tes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1" y="4001698"/>
            <a:ext cx="4572000" cy="2570551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04800"/>
            <a:ext cx="7851648" cy="1600200"/>
          </a:xfrm>
        </p:spPr>
        <p:txBody>
          <a:bodyPr>
            <a:normAutofit/>
          </a:bodyPr>
          <a:lstStyle/>
          <a:p>
            <a:pPr algn="l"/>
            <a:r>
              <a:rPr lang="en-US" sz="6000" dirty="0"/>
              <a:t>Final Exam – 20%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2057400"/>
            <a:ext cx="7854696" cy="1267264"/>
          </a:xfrm>
        </p:spPr>
        <p:txBody>
          <a:bodyPr>
            <a:normAutofit fontScale="25000" lnSpcReduction="20000"/>
          </a:bodyPr>
          <a:lstStyle/>
          <a:p>
            <a:pPr algn="l">
              <a:lnSpc>
                <a:spcPts val="3700"/>
              </a:lnSpc>
              <a:spcBef>
                <a:spcPts val="0"/>
              </a:spcBef>
            </a:pPr>
            <a:r>
              <a:rPr lang="en-US" sz="17600" b="1" dirty="0"/>
              <a:t>Week 15 - online or in-class exam </a:t>
            </a:r>
          </a:p>
          <a:p>
            <a:pPr algn="l">
              <a:lnSpc>
                <a:spcPts val="3700"/>
              </a:lnSpc>
              <a:spcBef>
                <a:spcPts val="0"/>
              </a:spcBef>
            </a:pPr>
            <a:endParaRPr lang="en-US" sz="9600" b="1" dirty="0"/>
          </a:p>
          <a:p>
            <a:pPr marL="2514600" indent="-2514600" algn="l"/>
            <a:r>
              <a:rPr lang="en-US" sz="12800" b="1" dirty="0"/>
              <a:t>Based on book readings and vocabulary.</a:t>
            </a:r>
          </a:p>
          <a:p>
            <a:pPr marL="2514600" indent="-2514600" algn="l"/>
            <a:endParaRPr lang="en-US" sz="17600" b="1" dirty="0"/>
          </a:p>
          <a:p>
            <a:pPr algn="l"/>
            <a:endParaRPr lang="en-US" sz="11200" b="1" dirty="0"/>
          </a:p>
          <a:p>
            <a:pPr algn="l"/>
            <a:endParaRPr lang="en-US" sz="16000" b="1" dirty="0"/>
          </a:p>
          <a:p>
            <a:pPr algn="l"/>
            <a:endParaRPr lang="en-US" sz="11200" b="1" dirty="0"/>
          </a:p>
          <a:p>
            <a:pPr algn="l"/>
            <a:endParaRPr lang="en-US" sz="11200" b="1" dirty="0"/>
          </a:p>
          <a:p>
            <a:pPr algn="l"/>
            <a:endParaRPr lang="en-US" sz="11200" b="1" dirty="0"/>
          </a:p>
          <a:p>
            <a:pPr algn="l"/>
            <a:endParaRPr lang="en-US" sz="11200" b="1" dirty="0"/>
          </a:p>
          <a:p>
            <a:pPr algn="l"/>
            <a:endParaRPr lang="en-US" sz="11200" dirty="0"/>
          </a:p>
          <a:p>
            <a:r>
              <a:rPr lang="en-US" sz="4000" dirty="0"/>
              <a:t> </a:t>
            </a:r>
          </a:p>
        </p:txBody>
      </p:sp>
      <p:pic>
        <p:nvPicPr>
          <p:cNvPr id="5" name="Picture 3" descr="C:\Users\DC\Pictures\Inha PPT pics\Fear of Public Speak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77670" y="4177665"/>
            <a:ext cx="2399530" cy="23755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72623354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04800"/>
            <a:ext cx="7851648" cy="1828800"/>
          </a:xfrm>
        </p:spPr>
        <p:txBody>
          <a:bodyPr>
            <a:normAutofit/>
          </a:bodyPr>
          <a:lstStyle/>
          <a:p>
            <a:pPr algn="l"/>
            <a:r>
              <a:rPr lang="en-US" sz="6000" dirty="0"/>
              <a:t>Have fun!</a:t>
            </a:r>
          </a:p>
        </p:txBody>
      </p:sp>
      <p:pic>
        <p:nvPicPr>
          <p:cNvPr id="12289" name="Picture 1" descr="C:\Users\DC\Pictures\Inha PPT pics\a.aaa-Super-funny-hair-sty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2590800"/>
            <a:ext cx="4868333" cy="3505200"/>
          </a:xfrm>
          <a:prstGeom prst="round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0" name="Picture 2" descr="C:\Users\user\Downloads\pngwing.com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2878">
            <a:off x="2085501" y="3821780"/>
            <a:ext cx="3168249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5410200" y="304800"/>
            <a:ext cx="5486400" cy="18288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0" dirty="0"/>
              <a:t>Stay safe!</a:t>
            </a:r>
          </a:p>
        </p:txBody>
      </p:sp>
    </p:spTree>
    <p:extLst>
      <p:ext uri="{BB962C8B-B14F-4D97-AF65-F5344CB8AC3E}">
        <p14:creationId xmlns:p14="http://schemas.microsoft.com/office/powerpoint/2010/main" val="2911675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828800"/>
            <a:ext cx="8839200" cy="1828800"/>
          </a:xfrm>
        </p:spPr>
        <p:txBody>
          <a:bodyPr>
            <a:normAutofit/>
          </a:bodyPr>
          <a:lstStyle/>
          <a:p>
            <a:pPr algn="ctr"/>
            <a:r>
              <a:rPr lang="en-US" sz="8000" dirty="0"/>
              <a:t>Questions?</a:t>
            </a:r>
          </a:p>
        </p:txBody>
      </p:sp>
      <p:sp>
        <p:nvSpPr>
          <p:cNvPr id="3" name="Rectangle 2"/>
          <p:cNvSpPr/>
          <p:nvPr/>
        </p:nvSpPr>
        <p:spPr>
          <a:xfrm>
            <a:off x="1524000" y="3886200"/>
            <a:ext cx="6096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45720" lvl="0" algn="ctr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altLang="ko-KR" sz="3200" b="1" dirty="0">
                <a:latin typeface="+mj-lt"/>
              </a:rPr>
              <a:t>Send me an </a:t>
            </a:r>
            <a:r>
              <a:rPr lang="en-US" altLang="ko-KR" sz="3200" b="1" dirty="0" err="1">
                <a:latin typeface="+mj-lt"/>
              </a:rPr>
              <a:t>i</a:t>
            </a:r>
            <a:r>
              <a:rPr lang="en-US" altLang="ko-KR" sz="3200" b="1" dirty="0">
                <a:latin typeface="+mj-lt"/>
              </a:rPr>
              <a:t>-class message.</a:t>
            </a:r>
            <a:endParaRPr lang="en-US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649259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2377</TotalTime>
  <Words>260</Words>
  <Application>Microsoft Office PowerPoint</Application>
  <PresentationFormat>On-screen Show (4:3)</PresentationFormat>
  <Paragraphs>133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HY신명조</vt:lpstr>
      <vt:lpstr>Constantia</vt:lpstr>
      <vt:lpstr>Wingdings 2</vt:lpstr>
      <vt:lpstr>Calibri</vt:lpstr>
      <vt:lpstr>Flow</vt:lpstr>
      <vt:lpstr>Advanced College English (ACE)</vt:lpstr>
      <vt:lpstr>PowerPoint Presentation</vt:lpstr>
      <vt:lpstr>Text:</vt:lpstr>
      <vt:lpstr>Grading:</vt:lpstr>
      <vt:lpstr>Grading:</vt:lpstr>
      <vt:lpstr>Attendance – 5%</vt:lpstr>
      <vt:lpstr>Online Participation – 5%</vt:lpstr>
      <vt:lpstr>Online Quizzes – 30%</vt:lpstr>
      <vt:lpstr>Offline Quizzes – 15%</vt:lpstr>
      <vt:lpstr>Midterm Exam – 20%</vt:lpstr>
      <vt:lpstr>Final Exam – 20%</vt:lpstr>
      <vt:lpstr>Have fun!</vt:lpstr>
      <vt:lpstr>Questions?</vt:lpstr>
    </vt:vector>
  </TitlesOfParts>
  <Company>[kingbear]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University English</dc:title>
  <dc:creator>DC</dc:creator>
  <cp:lastModifiedBy>admin</cp:lastModifiedBy>
  <cp:revision>116</cp:revision>
  <dcterms:created xsi:type="dcterms:W3CDTF">2012-02-27T02:08:43Z</dcterms:created>
  <dcterms:modified xsi:type="dcterms:W3CDTF">2023-03-02T01:44:54Z</dcterms:modified>
</cp:coreProperties>
</file>