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94" r:id="rId4"/>
    <p:sldId id="269" r:id="rId5"/>
    <p:sldId id="291" r:id="rId6"/>
    <p:sldId id="259" r:id="rId7"/>
    <p:sldId id="292" r:id="rId8"/>
    <p:sldId id="293" r:id="rId9"/>
    <p:sldId id="270" r:id="rId10"/>
    <p:sldId id="260" r:id="rId11"/>
    <p:sldId id="261" r:id="rId12"/>
    <p:sldId id="262" r:id="rId13"/>
    <p:sldId id="263" r:id="rId14"/>
    <p:sldId id="268" r:id="rId15"/>
    <p:sldId id="265" r:id="rId16"/>
    <p:sldId id="277" r:id="rId17"/>
    <p:sldId id="278" r:id="rId18"/>
    <p:sldId id="283" r:id="rId19"/>
    <p:sldId id="280" r:id="rId20"/>
    <p:sldId id="279" r:id="rId21"/>
    <p:sldId id="284" r:id="rId22"/>
    <p:sldId id="286" r:id="rId23"/>
    <p:sldId id="281" r:id="rId24"/>
    <p:sldId id="289" r:id="rId25"/>
    <p:sldId id="274" r:id="rId26"/>
  </p:sldIdLst>
  <p:sldSz cx="9144000" cy="6858000" type="screen4x3"/>
  <p:notesSz cx="6858000" cy="9144000"/>
  <p:embeddedFontLs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Wingdings 2" pitchFamily="18" charset="2"/>
      <p:regular r:id="rId32"/>
    </p:embeddedFont>
    <p:embeddedFont>
      <p:font typeface="Constantia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C9"/>
    <a:srgbClr val="F86846"/>
    <a:srgbClr val="FF563F"/>
    <a:srgbClr val="F39A39"/>
    <a:srgbClr val="E16565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52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5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url?sa=i&amp;rct=j&amp;q=participation&amp;source=images&amp;cd=&amp;cad=rja&amp;docid=q-1-wKmTgmX_2M&amp;tbnid=KrExmKyPqOAeRM:&amp;ved=0CAUQjRw&amp;url=http://www.ntucacafth.com/2012/08/participation-ensures-buy-in-2/&amp;ei=VxtRUYuGAavyiAeeioDQDw&amp;bvm=bv.44158598,d.aGc&amp;psig=AFQjCNG-EqAH6IswrE6AyZ324RQWS-bGwA&amp;ust=1364356300711902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851648" cy="1828800"/>
          </a:xfrm>
        </p:spPr>
        <p:txBody>
          <a:bodyPr>
            <a:noAutofit/>
          </a:bodyPr>
          <a:lstStyle/>
          <a:p>
            <a:r>
              <a:rPr lang="en-US" sz="8000" dirty="0" smtClean="0"/>
              <a:t>English Communication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7854696" cy="17526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Intermediate</a:t>
            </a:r>
            <a:endParaRPr lang="en-US" sz="5400" dirty="0" smtClean="0"/>
          </a:p>
          <a:p>
            <a:endParaRPr lang="en-US" sz="5400" dirty="0"/>
          </a:p>
        </p:txBody>
      </p:sp>
      <p:pic>
        <p:nvPicPr>
          <p:cNvPr id="1028" name="Picture 4" descr="C:\Users\DC\Pictures\Inha PPT pics\CharacterLog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162426"/>
            <a:ext cx="2133600" cy="21427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latin typeface="+mj-lt"/>
              </a:rPr>
              <a:t>Instructor:   </a:t>
            </a:r>
            <a:r>
              <a:rPr lang="en-US" sz="5400" dirty="0" smtClean="0"/>
              <a:t>David Connors</a:t>
            </a:r>
          </a:p>
          <a:p>
            <a:pPr algn="l"/>
            <a:r>
              <a:rPr lang="en-US" sz="4000" b="1" dirty="0" smtClean="0">
                <a:latin typeface="+mj-lt"/>
              </a:rPr>
              <a:t>E-Mail:</a:t>
            </a:r>
            <a:r>
              <a:rPr lang="en-US" sz="4000" dirty="0" smtClean="0"/>
              <a:t>	      </a:t>
            </a:r>
            <a:r>
              <a:rPr lang="en-US" sz="4200" dirty="0" smtClean="0">
                <a:solidFill>
                  <a:srgbClr val="002060"/>
                </a:solidFill>
              </a:rPr>
              <a:t>gimple@hotmail.com</a:t>
            </a:r>
          </a:p>
          <a:p>
            <a:pPr algn="l"/>
            <a:r>
              <a:rPr lang="en-US" sz="4000" b="1" dirty="0" smtClean="0">
                <a:latin typeface="+mj-lt"/>
              </a:rPr>
              <a:t>Website: 	esldocs.com/</a:t>
            </a:r>
            <a:r>
              <a:rPr lang="en-US" sz="4000" b="1" dirty="0" err="1" smtClean="0">
                <a:latin typeface="+mj-lt"/>
              </a:rPr>
              <a:t>inha</a:t>
            </a:r>
            <a:endParaRPr lang="en-US" sz="4000" b="1" dirty="0" smtClean="0">
              <a:latin typeface="+mj-lt"/>
            </a:endParaRPr>
          </a:p>
          <a:p>
            <a:pPr algn="l"/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Office:</a:t>
            </a:r>
            <a:r>
              <a:rPr lang="en-US" sz="4000" dirty="0" smtClean="0"/>
              <a:t>	      </a:t>
            </a:r>
            <a:r>
              <a:rPr lang="en-US" sz="5400" dirty="0" smtClean="0"/>
              <a:t>1212</a:t>
            </a:r>
          </a:p>
          <a:p>
            <a:pPr algn="l"/>
            <a:endParaRPr lang="en-US" sz="4000" b="1" dirty="0" smtClean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en-US" sz="4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Office:  </a:t>
            </a:r>
            <a:r>
              <a:rPr lang="en-US" sz="4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1306</a:t>
            </a:r>
          </a:p>
          <a:p>
            <a:pPr algn="l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</a:t>
            </a:r>
            <a:r>
              <a:rPr lang="en-US" sz="4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Phone: </a:t>
            </a:r>
            <a:r>
              <a:rPr lang="en-US" sz="4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032-860-9254</a:t>
            </a:r>
            <a:endParaRPr lang="en-US" sz="4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1" name="Picture 3" descr="C:\Users\DC\Pictures\Inha PPT pics\reduced-messy-des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3543995"/>
            <a:ext cx="2859575" cy="23234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Text: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838200"/>
            <a:ext cx="4419600" cy="962464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Unlock 3</a:t>
            </a:r>
          </a:p>
        </p:txBody>
      </p:sp>
      <p:sp>
        <p:nvSpPr>
          <p:cNvPr id="4" name="Rectangle 3"/>
          <p:cNvSpPr/>
          <p:nvPr/>
        </p:nvSpPr>
        <p:spPr>
          <a:xfrm>
            <a:off x="2174661" y="1461925"/>
            <a:ext cx="5902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Listening &amp; Speaking Skills </a:t>
            </a:r>
          </a:p>
        </p:txBody>
      </p:sp>
      <p:pic>
        <p:nvPicPr>
          <p:cNvPr id="1026" name="Picture 2" descr="C:\Users\Dilly\Pictures\97811076872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08432"/>
            <a:ext cx="3325812" cy="449716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9589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/>
              <a:t>Grading: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7854696" cy="838200"/>
          </a:xfrm>
        </p:spPr>
        <p:txBody>
          <a:bodyPr>
            <a:normAutofit/>
          </a:bodyPr>
          <a:lstStyle/>
          <a:p>
            <a:r>
              <a:rPr lang="en-US" sz="4600" dirty="0" smtClean="0"/>
              <a:t>Attendance       10%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24435" y="23622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Participation        </a:t>
            </a:r>
            <a:r>
              <a:rPr lang="en-US" sz="4600" dirty="0" smtClean="0"/>
              <a:t>5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33400" y="3048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 smtClean="0"/>
              <a:t>Homework      10%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3810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 smtClean="0"/>
              <a:t>Quizzes      25%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3400" y="4572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 smtClean="0"/>
              <a:t>Midterm Exam     25%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33400" y="52578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 smtClean="0"/>
              <a:t>Final Exam     25%</a:t>
            </a:r>
            <a:endParaRPr lang="en-US" sz="48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27304" y="338328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endParaRPr lang="en-US" sz="4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2286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/>
              <a:t>Grading:</a:t>
            </a:r>
            <a:endParaRPr lang="en-US" sz="6000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947352"/>
            <a:ext cx="8382000" cy="42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3343872" y="2092411"/>
            <a:ext cx="3124200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4400" b="1" dirty="0" smtClean="0"/>
              <a:t>Maximum allowance:</a:t>
            </a:r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828800" y="4249788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30%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843246" y="4249788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7</a:t>
            </a: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0%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605574" y="3538152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B-F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2515343" y="3538152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A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 rot="5400000">
            <a:off x="5873229" y="3076343"/>
            <a:ext cx="719376" cy="4602964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27390" y="5737514"/>
            <a:ext cx="1151238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B</a:t>
            </a:r>
          </a:p>
          <a:p>
            <a:pPr algn="ctr"/>
            <a:r>
              <a:rPr lang="en-US" b="1" dirty="0" smtClean="0">
                <a:latin typeface="+mj-lt"/>
              </a:rPr>
              <a:t>&gt; 70%</a:t>
            </a:r>
            <a:endParaRPr lang="en-US" b="1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78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</a:t>
            </a:r>
          </a:p>
          <a:p>
            <a:pPr algn="ctr"/>
            <a:r>
              <a:rPr lang="en-US" b="1" dirty="0" smtClean="0">
                <a:latin typeface="+mj-lt"/>
              </a:rPr>
              <a:t>55% -70%</a:t>
            </a:r>
            <a:endParaRPr lang="en-US" b="1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21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D</a:t>
            </a:r>
          </a:p>
          <a:p>
            <a:pPr algn="ctr"/>
            <a:r>
              <a:rPr lang="en-US" b="1" dirty="0">
                <a:latin typeface="+mj-lt"/>
              </a:rPr>
              <a:t>&lt;</a:t>
            </a:r>
            <a:r>
              <a:rPr lang="en-US" b="1" dirty="0" smtClean="0">
                <a:latin typeface="+mj-lt"/>
              </a:rPr>
              <a:t> 55%</a:t>
            </a:r>
            <a:endParaRPr lang="en-US" b="1" dirty="0"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64628" y="5737514"/>
            <a:ext cx="1143000" cy="848638"/>
          </a:xfrm>
          <a:prstGeom prst="rect">
            <a:avLst/>
          </a:prstGeom>
          <a:solidFill>
            <a:srgbClr val="F86846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F</a:t>
            </a:r>
            <a:endParaRPr lang="en-US" sz="3200" b="1" dirty="0">
              <a:latin typeface="+mj-lt"/>
            </a:endParaRPr>
          </a:p>
          <a:p>
            <a:pPr algn="ctr">
              <a:lnSpc>
                <a:spcPts val="1200"/>
              </a:lnSpc>
            </a:pPr>
            <a:r>
              <a:rPr lang="en-US" sz="1400" b="1" dirty="0" smtClean="0">
                <a:latin typeface="+mj-lt"/>
              </a:rPr>
              <a:t>8 absences /</a:t>
            </a:r>
          </a:p>
          <a:p>
            <a:pPr algn="ctr">
              <a:lnSpc>
                <a:spcPts val="1200"/>
              </a:lnSpc>
            </a:pPr>
            <a:r>
              <a:rPr lang="en-US" sz="1400" b="1" dirty="0">
                <a:latin typeface="+mj-lt"/>
              </a:rPr>
              <a:t>m</a:t>
            </a:r>
            <a:r>
              <a:rPr lang="en-US" sz="1400" b="1" dirty="0" smtClean="0">
                <a:latin typeface="+mj-lt"/>
              </a:rPr>
              <a:t>issed exam</a:t>
            </a:r>
            <a:endParaRPr lang="en-US" sz="1400" b="1" dirty="0">
              <a:latin typeface="+mj-lt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52400" y="6172200"/>
            <a:ext cx="353844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9600" b="1" dirty="0" smtClean="0">
                <a:latin typeface="+mj-lt"/>
              </a:rPr>
              <a:t>* +s and 0s will be used. </a:t>
            </a:r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152400" y="5737514"/>
            <a:ext cx="353844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9600" b="1" dirty="0" smtClean="0">
                <a:latin typeface="+mj-lt"/>
              </a:rPr>
              <a:t>* </a:t>
            </a:r>
            <a:r>
              <a:rPr lang="en-US" sz="9600" b="1" dirty="0" smtClean="0">
                <a:latin typeface="+mj-lt"/>
              </a:rPr>
              <a:t>Subject to change.</a:t>
            </a:r>
            <a:endParaRPr lang="en-US" sz="9600" b="1" dirty="0" smtClean="0">
              <a:latin typeface="+mj-lt"/>
            </a:endParaRPr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38205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Attendance – 10%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590800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 smtClean="0"/>
              <a:t> Absent </a:t>
            </a:r>
            <a:r>
              <a:rPr lang="en-US" sz="14400" b="1" dirty="0" smtClean="0">
                <a:solidFill>
                  <a:schemeClr val="bg1"/>
                </a:solidFill>
              </a:rPr>
              <a:t>4 </a:t>
            </a:r>
            <a:r>
              <a:rPr lang="en-US" sz="14400" b="1" dirty="0" smtClean="0"/>
              <a:t>classes = </a:t>
            </a:r>
            <a:r>
              <a:rPr lang="en-US" sz="14400" b="1" dirty="0" smtClean="0">
                <a:solidFill>
                  <a:srgbClr val="FF0000"/>
                </a:solidFill>
              </a:rPr>
              <a:t>F</a:t>
            </a:r>
            <a:endParaRPr lang="en-US" sz="14400" b="1" dirty="0" smtClean="0"/>
          </a:p>
          <a:p>
            <a:pPr algn="l"/>
            <a:endParaRPr lang="en-US" sz="40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4098" name="Picture 2" descr="C:\Users\DC\Pictures\Inha PPT pics\paying_attention_bald_head_beard_face_sleeping-in-c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3689" y="2514600"/>
            <a:ext cx="2488311" cy="32004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81000" y="56388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475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57200" y="35814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2800" b="1" dirty="0" smtClean="0"/>
              <a:t>Excuses:  </a:t>
            </a:r>
            <a:r>
              <a:rPr lang="en-US" sz="14400" b="1" dirty="0" smtClean="0"/>
              <a:t>military </a:t>
            </a:r>
          </a:p>
          <a:p>
            <a:r>
              <a:rPr lang="en-US" sz="14400" b="1" dirty="0"/>
              <a:t>		</a:t>
            </a:r>
            <a:r>
              <a:rPr lang="en-US" sz="14400" b="1" dirty="0" smtClean="0"/>
              <a:t>covid-19</a:t>
            </a:r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59436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2800" b="1" dirty="0" smtClean="0"/>
              <a:t>* No camera/no </a:t>
            </a:r>
            <a:r>
              <a:rPr lang="en-US" sz="12800" b="1" dirty="0" err="1" smtClean="0"/>
              <a:t>mic</a:t>
            </a:r>
            <a:r>
              <a:rPr lang="en-US" sz="12800" b="1" dirty="0" smtClean="0"/>
              <a:t> = absent</a:t>
            </a:r>
            <a:endParaRPr lang="en-US" sz="14400" b="1" dirty="0" smtClean="0"/>
          </a:p>
          <a:p>
            <a:r>
              <a:rPr lang="en-US" sz="14400" b="1" dirty="0" smtClean="0"/>
              <a:t>	      </a:t>
            </a: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Attendance – Video Day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104" y="3328086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 smtClean="0"/>
              <a:t> 1. Watch the video.</a:t>
            </a:r>
          </a:p>
          <a:p>
            <a:pPr algn="l"/>
            <a:r>
              <a:rPr lang="en-US" sz="14400" b="1" dirty="0" smtClean="0"/>
              <a:t>2. Take the quiz on i-class </a:t>
            </a:r>
          </a:p>
          <a:p>
            <a:pPr algn="l"/>
            <a:r>
              <a:rPr lang="en-US" sz="14400" b="1" dirty="0" smtClean="0"/>
              <a:t>    (missing the quiz = absent)</a:t>
            </a:r>
            <a:endParaRPr lang="en-US" sz="14400" b="1" dirty="0"/>
          </a:p>
          <a:p>
            <a:pPr algn="l"/>
            <a:endParaRPr lang="en-US" sz="40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0" y="1981200"/>
            <a:ext cx="2488311" cy="1658874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81000" y="56388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475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6352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Attendance – Zoom Day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057400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 smtClean="0"/>
              <a:t> 1. Join the Zoom room.</a:t>
            </a:r>
          </a:p>
          <a:p>
            <a:pPr algn="l"/>
            <a:r>
              <a:rPr lang="en-US" sz="14400" b="1" dirty="0" smtClean="0"/>
              <a:t>2. Use this format for your name:</a:t>
            </a:r>
          </a:p>
          <a:p>
            <a:pPr algn="l"/>
            <a:r>
              <a:rPr 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Assigned number</a:t>
            </a:r>
            <a:r>
              <a:rPr lang="en-US" sz="8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Nickname, Korean name </a:t>
            </a:r>
            <a:endParaRPr lang="en-US" sz="80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l"/>
            <a:r>
              <a:rPr lang="en-US" sz="80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Eg</a:t>
            </a:r>
            <a:r>
              <a:rPr 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: 	1 </a:t>
            </a:r>
            <a:r>
              <a:rPr lang="en-US" altLang="ko-KR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Don </a:t>
            </a:r>
            <a:r>
              <a:rPr lang="ko-KR" alt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마동석 </a:t>
            </a:r>
            <a:r>
              <a:rPr lang="en-US" altLang="ko-KR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	</a:t>
            </a:r>
            <a:endParaRPr lang="en-US" altLang="ko-KR" sz="80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l"/>
            <a:r>
              <a:rPr lang="en-US" altLang="ko-KR" sz="8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	2 </a:t>
            </a:r>
            <a:r>
              <a:rPr lang="en-US" altLang="ko-KR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Grasshopper </a:t>
            </a:r>
            <a:r>
              <a:rPr lang="ko-KR" alt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유재석 </a:t>
            </a:r>
            <a:r>
              <a:rPr lang="en-US" sz="8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	</a:t>
            </a:r>
            <a:endParaRPr lang="en-US" sz="80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l"/>
            <a:r>
              <a:rPr lang="en-US" sz="8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	</a:t>
            </a:r>
            <a:r>
              <a:rPr 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3 </a:t>
            </a:r>
            <a:r>
              <a:rPr lang="ko-KR" altLang="en-US" sz="8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전원주</a:t>
            </a:r>
            <a:endParaRPr lang="en-US" altLang="ko-KR" sz="80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l"/>
            <a:endParaRPr lang="en-US" sz="14400" b="1" dirty="0"/>
          </a:p>
          <a:p>
            <a:pPr algn="l"/>
            <a:r>
              <a:rPr lang="en-US" sz="14400" b="1" dirty="0" smtClean="0"/>
              <a:t>Absent = </a:t>
            </a:r>
            <a:r>
              <a:rPr lang="en-US" sz="10400" b="1" dirty="0" smtClean="0"/>
              <a:t>didn’t join</a:t>
            </a:r>
          </a:p>
          <a:p>
            <a:pPr algn="l"/>
            <a:r>
              <a:rPr lang="en-US" sz="10400" b="1" dirty="0"/>
              <a:t>	</a:t>
            </a:r>
            <a:r>
              <a:rPr lang="en-US" sz="10400" b="1" dirty="0" smtClean="0"/>
              <a:t>	 camera off</a:t>
            </a:r>
          </a:p>
          <a:p>
            <a:pPr algn="l"/>
            <a:r>
              <a:rPr lang="en-US" sz="10400" b="1" dirty="0"/>
              <a:t>	</a:t>
            </a:r>
            <a:r>
              <a:rPr lang="en-US" sz="10400" b="1" dirty="0" smtClean="0"/>
              <a:t>	 sleeping</a:t>
            </a:r>
          </a:p>
          <a:p>
            <a:pPr algn="l"/>
            <a:r>
              <a:rPr lang="en-US" sz="10400" b="1" dirty="0"/>
              <a:t>	</a:t>
            </a:r>
            <a:r>
              <a:rPr lang="en-US" sz="10400" b="1" dirty="0" smtClean="0"/>
              <a:t>	&lt; 50% of time spent in class</a:t>
            </a:r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9321" y="3753381"/>
            <a:ext cx="2466957" cy="2114019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81000" y="56388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475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657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033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Participation – </a:t>
            </a:r>
            <a:r>
              <a:rPr lang="en-US" sz="6000" dirty="0"/>
              <a:t>5</a:t>
            </a:r>
            <a:r>
              <a:rPr lang="en-US" sz="6000" dirty="0" smtClean="0"/>
              <a:t>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4673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 smtClean="0"/>
          </a:p>
          <a:p>
            <a:pPr algn="l"/>
            <a:r>
              <a:rPr lang="en-US" sz="12800" b="1" dirty="0" smtClean="0"/>
              <a:t>1. </a:t>
            </a:r>
            <a:r>
              <a:rPr lang="en-US" sz="12800" b="1" dirty="0" smtClean="0"/>
              <a:t>Time spent in Zoom classes.</a:t>
            </a:r>
          </a:p>
          <a:p>
            <a:pPr algn="l"/>
            <a:r>
              <a:rPr lang="en-US" sz="12800" b="1" dirty="0"/>
              <a:t>2</a:t>
            </a:r>
            <a:r>
              <a:rPr lang="en-US" sz="12800" b="1" dirty="0" smtClean="0"/>
              <a:t>. </a:t>
            </a:r>
            <a:r>
              <a:rPr lang="en-US" sz="12800" b="1" dirty="0" smtClean="0"/>
              <a:t>Speaking English in breakout rooms</a:t>
            </a:r>
            <a:r>
              <a:rPr lang="en-US" sz="12800" b="1" dirty="0" smtClean="0"/>
              <a:t>.</a:t>
            </a:r>
          </a:p>
          <a:p>
            <a:pPr algn="l"/>
            <a:r>
              <a:rPr lang="en-US" sz="12800" b="1" dirty="0" smtClean="0"/>
              <a:t>3. Asking or answering questions.</a:t>
            </a:r>
          </a:p>
          <a:p>
            <a:pPr algn="l"/>
            <a:r>
              <a:rPr lang="en-US" sz="12800" b="1" dirty="0" smtClean="0"/>
              <a:t>4. Other…</a:t>
            </a:r>
            <a:endParaRPr lang="en-US" sz="12800" b="1" dirty="0" smtClean="0"/>
          </a:p>
          <a:p>
            <a:pPr algn="l"/>
            <a:endParaRPr lang="en-US" sz="12800" b="1" dirty="0" smtClean="0"/>
          </a:p>
          <a:p>
            <a:pPr algn="l"/>
            <a:endParaRPr lang="en-US" sz="128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 descr="http://www.ntucacafth.com/wp-content/uploads/2012/08/Class_Particip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114800"/>
            <a:ext cx="3276599" cy="2438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2954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Quizzes </a:t>
            </a:r>
            <a:r>
              <a:rPr lang="en-US" sz="6000" smtClean="0"/>
              <a:t>– 25%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7854696" cy="1267264"/>
          </a:xfrm>
        </p:spPr>
        <p:txBody>
          <a:bodyPr>
            <a:normAutofit fontScale="25000" lnSpcReduction="20000"/>
          </a:bodyPr>
          <a:lstStyle/>
          <a:p>
            <a:r>
              <a:rPr lang="en-US" sz="21600" b="1" dirty="0" smtClean="0"/>
              <a:t>3 </a:t>
            </a:r>
            <a:r>
              <a:rPr lang="en-US" sz="21600" b="1" dirty="0" smtClean="0"/>
              <a:t>quizzes</a:t>
            </a:r>
            <a:endParaRPr lang="en-US" sz="21600" b="1" dirty="0" smtClean="0"/>
          </a:p>
          <a:p>
            <a:endParaRPr lang="en-US" sz="11200" b="1" dirty="0" smtClean="0"/>
          </a:p>
          <a:p>
            <a:r>
              <a:rPr lang="en-US" sz="12800" b="1" dirty="0" smtClean="0"/>
              <a:t>Multiple choice, </a:t>
            </a:r>
          </a:p>
          <a:p>
            <a:r>
              <a:rPr lang="en-US" sz="12800" b="1" dirty="0" smtClean="0"/>
              <a:t>matching, T or F, </a:t>
            </a:r>
          </a:p>
          <a:p>
            <a:r>
              <a:rPr lang="en-US" sz="12800" b="1" dirty="0" smtClean="0"/>
              <a:t>fill in the blank, etc. </a:t>
            </a:r>
          </a:p>
          <a:p>
            <a:r>
              <a:rPr lang="en-US" sz="11200" b="1" dirty="0" smtClean="0"/>
              <a:t>(no essays)</a:t>
            </a:r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b="1" dirty="0" smtClean="0"/>
          </a:p>
          <a:p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386142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1524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Homework – 10%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 smtClean="0"/>
          </a:p>
          <a:p>
            <a:pPr algn="l"/>
            <a:r>
              <a:rPr lang="en-US" sz="16000" b="1" dirty="0" smtClean="0"/>
              <a:t>Online homework:</a:t>
            </a:r>
          </a:p>
          <a:p>
            <a:pPr algn="l"/>
            <a:r>
              <a:rPr lang="en-US" sz="16000" b="1" dirty="0" smtClean="0">
                <a:solidFill>
                  <a:srgbClr val="002060"/>
                </a:solidFill>
              </a:rPr>
              <a:t>cambridgelms.org</a:t>
            </a:r>
          </a:p>
          <a:p>
            <a:pPr algn="l"/>
            <a:endParaRPr lang="en-US" sz="16000" b="1" dirty="0"/>
          </a:p>
          <a:p>
            <a:pPr algn="l"/>
            <a:r>
              <a:rPr lang="en-US" sz="16000" b="1" dirty="0" smtClean="0"/>
              <a:t>Progress + Score</a:t>
            </a:r>
          </a:p>
          <a:p>
            <a:pPr algn="l"/>
            <a:r>
              <a:rPr lang="en-US" sz="9600" b="1" dirty="0" smtClean="0"/>
              <a:t>(% completion) + (% correct answers)</a:t>
            </a:r>
          </a:p>
          <a:p>
            <a:pPr algn="l"/>
            <a:endParaRPr lang="en-US" sz="9600" b="1" dirty="0"/>
          </a:p>
          <a:p>
            <a:pPr algn="l"/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To register you need:</a:t>
            </a:r>
          </a:p>
          <a:p>
            <a:pPr algn="l"/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- A book with an unscratched code.</a:t>
            </a:r>
          </a:p>
          <a:p>
            <a:pPr algn="l"/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- A class code.</a:t>
            </a:r>
          </a:p>
          <a:p>
            <a:pPr algn="l"/>
            <a:r>
              <a:rPr lang="en-US" sz="9600" b="1" dirty="0" smtClean="0">
                <a:solidFill>
                  <a:srgbClr val="FFC9C9"/>
                </a:solidFill>
              </a:rPr>
              <a:t>- To use your STUDENT NUMBER as your USERNAME.</a:t>
            </a:r>
          </a:p>
          <a:p>
            <a:pPr marL="1143000" indent="-1143000" algn="l">
              <a:buFontTx/>
              <a:buChar char="-"/>
            </a:pPr>
            <a:endParaRPr lang="en-US" sz="9600" b="1" dirty="0" smtClean="0"/>
          </a:p>
          <a:p>
            <a:pPr marL="1143000" indent="-1143000" algn="l">
              <a:buFontTx/>
              <a:buChar char="-"/>
            </a:pPr>
            <a:endParaRPr lang="en-US" sz="9600" b="1" dirty="0" smtClean="0"/>
          </a:p>
          <a:p>
            <a:pPr algn="l"/>
            <a:endParaRPr lang="en-US" sz="9600" b="1" dirty="0" smtClean="0"/>
          </a:p>
          <a:p>
            <a:pPr algn="l"/>
            <a:endParaRPr lang="en-US" sz="9600" b="1" dirty="0"/>
          </a:p>
          <a:p>
            <a:pPr algn="l"/>
            <a:endParaRPr lang="en-US" sz="96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6148" name="Picture 4" descr="C:\Users\DC\Pictures\Inha PPT pics\homewor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676400"/>
            <a:ext cx="3352800" cy="2400683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6002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Midterm Exam – 25%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514600"/>
            <a:ext cx="8153400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 smtClean="0">
                <a:solidFill>
                  <a:srgbClr val="FFC000"/>
                </a:solidFill>
              </a:rPr>
              <a:t>  Week </a:t>
            </a:r>
            <a:r>
              <a:rPr lang="en-US" sz="17600" b="1" dirty="0" smtClean="0">
                <a:solidFill>
                  <a:srgbClr val="FFC000"/>
                </a:solidFill>
              </a:rPr>
              <a:t>8</a:t>
            </a:r>
            <a:endParaRPr lang="en-US" sz="16000" b="1" dirty="0" smtClean="0"/>
          </a:p>
          <a:p>
            <a:pPr algn="l"/>
            <a:r>
              <a:rPr lang="en-US" sz="12000" b="1" dirty="0">
                <a:solidFill>
                  <a:srgbClr val="FFC000"/>
                </a:solidFill>
              </a:rPr>
              <a:t>	</a:t>
            </a:r>
            <a:endParaRPr lang="en-US" sz="12800" b="1" dirty="0" smtClean="0"/>
          </a:p>
          <a:p>
            <a:pPr algn="l"/>
            <a:r>
              <a:rPr lang="en-US" sz="12800" b="1" dirty="0" smtClean="0"/>
              <a:t>Oral</a:t>
            </a:r>
          </a:p>
          <a:p>
            <a:pPr algn="l"/>
            <a:r>
              <a:rPr lang="en-US" sz="12800" b="1" dirty="0"/>
              <a:t>o</a:t>
            </a:r>
            <a:r>
              <a:rPr lang="en-US" sz="12800" b="1" dirty="0" smtClean="0"/>
              <a:t>r</a:t>
            </a:r>
          </a:p>
          <a:p>
            <a:pPr algn="l"/>
            <a:r>
              <a:rPr lang="en-US" sz="12800" b="1" dirty="0" smtClean="0"/>
              <a:t>Written</a:t>
            </a:r>
          </a:p>
          <a:p>
            <a:pPr algn="l"/>
            <a:r>
              <a:rPr lang="en-US" sz="12800" b="1" dirty="0" smtClean="0"/>
              <a:t>Exam</a:t>
            </a:r>
            <a:endParaRPr lang="en-US" sz="128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4057650" cy="2705100"/>
          </a:xfrm>
          <a:prstGeom prst="round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Final Exam – 25%</a:t>
            </a:r>
            <a:endParaRPr lang="en-US" sz="6000" dirty="0"/>
          </a:p>
        </p:txBody>
      </p:sp>
      <p:pic>
        <p:nvPicPr>
          <p:cNvPr id="8195" name="Picture 3" descr="C:\Users\DC\Pictures\Inha PPT pics\Fear of Public Spea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895600"/>
            <a:ext cx="2667000" cy="264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914400" y="2552700"/>
            <a:ext cx="8153400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7600" b="1" dirty="0" smtClean="0">
                <a:solidFill>
                  <a:srgbClr val="FFC000"/>
                </a:solidFill>
              </a:rPr>
              <a:t>  Week 15</a:t>
            </a:r>
          </a:p>
          <a:p>
            <a:pPr algn="l"/>
            <a:endParaRPr lang="en-US" sz="12000" b="1" dirty="0" smtClean="0"/>
          </a:p>
          <a:p>
            <a:pPr algn="l"/>
            <a:r>
              <a:rPr lang="en-US" sz="12000" b="1" dirty="0" smtClean="0"/>
              <a:t>Oral </a:t>
            </a:r>
          </a:p>
          <a:p>
            <a:pPr algn="l"/>
            <a:r>
              <a:rPr lang="en-US" sz="12000" b="1" dirty="0"/>
              <a:t>o</a:t>
            </a:r>
            <a:r>
              <a:rPr lang="en-US" sz="12000" b="1" dirty="0" smtClean="0"/>
              <a:t>r</a:t>
            </a:r>
          </a:p>
          <a:p>
            <a:pPr algn="l"/>
            <a:r>
              <a:rPr lang="en-US" sz="12000" b="1" dirty="0" smtClean="0"/>
              <a:t>Written</a:t>
            </a:r>
          </a:p>
          <a:p>
            <a:pPr algn="l"/>
            <a:r>
              <a:rPr lang="en-US" sz="12000" b="1" dirty="0" smtClean="0"/>
              <a:t>Exam</a:t>
            </a:r>
            <a:endParaRPr lang="en-US" sz="12000" b="1" dirty="0" smtClean="0"/>
          </a:p>
          <a:p>
            <a:pPr algn="l"/>
            <a:endParaRPr lang="en-US" sz="38400" b="1" dirty="0" smtClean="0">
              <a:solidFill>
                <a:srgbClr val="FFC000"/>
              </a:solidFill>
            </a:endParaRPr>
          </a:p>
          <a:p>
            <a:pPr algn="l"/>
            <a:endParaRPr lang="en-US" sz="160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b="1" dirty="0" smtClean="0"/>
          </a:p>
          <a:p>
            <a:pPr algn="l"/>
            <a:endParaRPr lang="en-US" sz="11200" dirty="0" smtClean="0"/>
          </a:p>
          <a:p>
            <a:r>
              <a:rPr lang="en-US" sz="4000" dirty="0" smtClean="0"/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2286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Zoom Etiquette</a:t>
            </a:r>
            <a:endParaRPr lang="en-US" sz="6000" dirty="0"/>
          </a:p>
        </p:txBody>
      </p:sp>
      <p:sp>
        <p:nvSpPr>
          <p:cNvPr id="1028" name="AutoShape 4" descr="data:image/jpeg;base64,/9j/4AAQSkZJRgABAQAAAQABAAD/2wCEAAkGBwgHBgkIBwgKCgkLDRYPDQwMDRsUFRAWIB0iIiAdHx8kKDQsJCYxJx8fLT0tMTU3Ojo6Iys/RD84QzQ5OjcBCgoKDQwNGg8PGjclHyU3Nzc3Nzc3Nzc3Nzc3Nzc3Nzc3Nzc3Nzc3Nzc3Nzc3Nzc3Nzc3Nzc3Nzc3Nzc3Nzc3N//AABEIAKEAeQMBIgACEQEDEQH/xAAcAAABBAMBAAAAAAAAAAAAAAAAAQUGBwIDBAj/xAA+EAABAwMCAwYEBAMFCQAAAAABAAIDBAUREiEGMUEHE1FhcYEUIpGhMkKxwSNS0RUkkuHxFiUzQ3KCk7LC/8QAGwEAAgMBAQEAAAAAAAAAAAAAAAQDBQYBAgf/xAAvEQACAgIABQIEBAcAAAAAAAAAAQIDBBEFEiExQRNRIjJhcRShsfAGFWKBkcHR/9oADAMBAAIRAxEAPwC8UIQgAQhCABCEIAEIQgAQgrjudyprXRy1lbKI4Yxkk9fIeaDsYuTUV3Z2IVYV3as84bbrWN/zzyfsP6rkpO0q8sk1VcVvcwn8DiYzj1yf0UXrQ9y3XAs5x5nHX90W0hMvD3EVHfKfXTvY2YD54dYcR5jHMJ5z5qVPZVWVzrk4zWmKhCEHgEIQgAQhCABCEIAEhOEqbr/S1Nbaqimoqn4WeRmlkwGdCD1FJySb0c1y4mtVFBUOdWQOkgBzGH7k+CpO/wDEtffZi+rld3Wctiz8rfZWPW9mdrqYW91V1cc4bh0rnB+s+JB/ZRG8dmt6oGmSidHcGDmI/kf/AISf0KSyPWa6Loazg0+F0S3z/F/Uta+3ghz5j02XM2TXI4uOAE/cLWFt3vz7ZXyS0jmxOfpLMP1DHy4PLnn2T9buEKeqoa6x1kLKe8UsnfR1LBnvozyPm3mCOmErGucltl1l8Tpqnyvxrf2fkhEFfLTyh9LM+N7Tlro3FpH0VgdnfGl5quJKa2V1UamnmaR/ExqaQCQQcZ6KC3exT2mOF72uy9zo5A7HySAnb0IwQu/s/m7vji0E8zIAfcEfumqdp6EcydeVjSm0n0emejB0SpEqdMKCEIQAISFa5ZY4WGSZ7WMHNzjgBAdzahQPibtJoLZJ3FsjFdKPxO16WN8s9Sm+m7UXSOZE+3a5HfiMbtm/Xn9lE7oJ62WcOD5s4c6h0LLTZXXahpp2w1FQI3k4A0k5PsFvpX1E1E10+mOV7M/IPw5G3PqmanpY2TvkncZpY3Foc/BO3U7AZPPbbde29CEYJtpj5DJHK3VE4OHkidxbHlvNMklS+OUFuxWyK+xFxjqhozyf091znTPTpkuqMaugornLFPUMAr6V2qKeMYft0z1B5EJg40caKrt19pCBLRytEgH/ADIHkB49tj7FPdaXsIkjxgDYg5ymm5sfd+GJGmMxySskYA4bjBOD9gV4emSwlJNb7DT2hULJ7VUywsH5J9Y642z/AISfoFXXDLxT8XWucbhtVEHDwy4D91bBgZV2tlLVNJiliETxnfGPFMth4GpY+MDcKiTNOyVslNTxbYcMY1eQIz5ryoNy2i3xc6urGlVZ9S2AskgSpgzoJClWD3BoLnEAAZJPQIAb7/eaax299XVO2GzGg7vd0AVD3niC5XipfLW1cj2lx0R5w1o8AE5cd8QyXy7yBkhNJA4thGdvVRXOHOHuFV5F7k+WPY+gcF4VHEqVtq+OX5Czv0sB8CE6cKxtquJbfTyAlj6hoOD7/smeZwc0typf2R0nxfEQqJYS5tJGXF/RrsED3UVMOaSHeJZCqpsf0Lwc9rWFxwABlRetm7pktVJqAlcXFo5tGNtvRSbZ8ekjmoDxky522WAUjBNBNJoY/kWHwd/VWlm9bPneMk5aNVBf6SofNSGoaamMnDQc6h4j9Mc1pmneXyF/R2Bj9FtvclHQ0bZ+5hFW9o0uLRnPjlQiHiOsMU0U0TO8ja5zDrGXfXql+5YRikiyOHIZWW2aWd+YpZMxN/lA5kep/RdIroRF3LQSMkNzsttURR2ungj/ACRtaD6DCZ4gXu9+ik3roK/M2x3tVO6vnayT5GMOs4645KRU1tp6eYSsadYHMlQG08b0FJxQy1/K6CXETqgHYS52Hp0z4qygpa2muhFlVWVNc61tbQuEIQpBUFC+0ziH+yLUaSB395q2lo33a3kT91Mids9F564uvT77famr1HuslkLT+Vg2+/P3S+TbyQ+5d8BwfxWVuXyx6v8A0MricLST8zTnxCzzkLl14mDT1Oyqoo3t80tGTXgS/wARpcPDOFdPAVNDaeGxXVDY6c1jmu3d+Xk3655KoLDb33biGit8bS7vpQHeTRu4+wBVzcT1boqu1UVDTQyyumGkyAFsEbcAux44JAT2PHXxmU4xd6jVC99v7ImTHAtDh1C4bn8NUxGlnkjZI7BjEm2SDtjPP2W+mk7yBp8gsKuNs8ZbLG17RvgjIynu6Mqnp7Ku4r4S4mq5HSFrJYwdTRHIM/T/ADTLRcLXCrm7l9O+IgYcZW4A9+quX4mQfLK0nzHNc1zlgpKCauds2IFzgBufZROtDccufZo1V1KJYIxIcvDRkjlnCid+qH2+z188bsPbCQw55OOwP3UyuT+7gd4huFX/ABgSeGq0uOT8n/sFFY9dibEXNYk/craIlha5pOoHIPgV6R4Nq5K7hm21M0/fSvgb3kn8zuR+681scr47Iqkz8IRxk7wTSMx5E6v3UeI/iaLzj9aljRmvD/VE2QhCfMeap3aIpHjm1pIB9F5llfrkdJjAedWPDK9B8azOg4Vuj436HincAc45jofFeej67BV+c+qRs/4Ur1Cyz6pfv/Jqdg58R1TbUvlfI1sTS5weOnVd8smkHBH0XBHJJUVbTFkMjO7gNkvUtdS2z5KWob6t+C2OyCx6W1l4lYDIf7vC7w6ux9vusmtnre1Cp1kupqXLMH8uGMx91JuzAsHB1HjBdrl1eveO/bCjkdZWUvG96hdQOayqkLoJy0/NgNB9uXun4R+CJksi5/ib219PzRPKStjNQYM/MBnbku/UTsACq7u3FFLw/J3DW/F3A4MjQcNi/wCo9XY6LbYO0Skq3RQXBpp5XP0AtGQ7PL0Xv1oJ8u+or/LMmVXrKPQnNQQDkhV1xlfqye/26w20Aw1UjROdjrBduPLGMp6v3E0TbfG9sncvnc5kbHY17ZBOM9Coh2V2asud/N6q3NfBRlzHF7vmdIW42A8A7n5/Tk57aiiTHxvTrlfb47fcsi6OBZIB77qIcQUUldw/cwxrtEVO+VzxyboGrHvjkp3NQROOZNTx4E/rhE9OyallpC0CN8boy3phwxj7odW+4pVkem017nm0DG6vHsah0cLSSnOZal5+gAVKVEMlJUyU84w+N5Y8H8pBwV6M4MtlPaeHaKnpclrohI5xOdTnDJKWxYvnb9jS8euisWMF5f6D4hCFYGPK+7YKqMWOnpRVBszpw4wbZe3B3I54BwqceWt/EWqV9plxkuXFVQw4DaY9wxuMYA5k+5Ka7ZwdfbzAZ6ChLYCNpZSGB/oTz9lVXbtt6G/4dy4OBHnaW+vX6kankD8tbnPLYbb+a7qaDQGQwsJcThrWjJcT+pRceH7pZa9kN0pnxsbu0/iaT03GymvZPRwVXEj5pw1zqaEviaf5iQM+2fuuODclAkhlRrpsymt67Ep4F4Lq7XH8Vc6uRneDLqFh+T/vzzPp9VLXWmj73v44wJNIZqGc4GcD7lYxVPxta8A4hh5Do49CU4BwwrOEFCOkYXKyrMm12Wd2eceJqRzOIrmyoZpkFTISByxqOPthN9G2OkqWTtDtbHBzd+W6lHaSWDjO4aNs6CfXQFFHOVVNyjNo32PGq3GhJrukdU9wm+BpKZry40z3ObM45dh2ct9N1cXZfaRbOGqYlxdU1zPipX+RwGj6Y98qjpHZV/8ADVUJIbPIx2I57ZGGMzyI5/fATeM229mf45CNdcVDs2SCUaWk9fDK16SS1njuVnMTkAjmVkW6Gk9epPgnTMFJdplrFNxfN3TmMZWBsrS44DSdnZPQZBPur2oIhBRwQjH8OJrfl5bDoqA41uRv3E9S+lPfRMcKenDd9QG23jl2fqFfFjpZaKz0NLUP1yw07GPd4kAApWjXqS12L7iqksTH5311/wAO9CEJooSs6nhM3TtKq5rhTN/s8RtnbttMQGtwfcEn0Hip7VTwUtOZJCI4mDoPsAF0VGp0Tu50iXSdBcNs9ExVsdc+jopK1rGyMi/jCIksEm24z054USgq02hy7JsyuSM30ikkRziye3XejfTVUNXTawQJXNBDfUA5Cq3hK9S2G/MlqMljS6CoLT+KMnDsee2fZXP8J8Q1wLQRjfO6r/jHgjXIau2SRwzkkvids1/9D+qWmpSeyzw7oVxdcvlfcn9izT64DJqikDHU1TkFsrMHHuBjPjzHk8y1ccUTpZJA2KJpc95OwA5lQzgc31thp7dXWNzBDGRFVw1UL2HnjI16gd/Apu44tHGN3qfh6KimNuMbdUbZ4xrf1zl2Tv7JlycY7K6uiFt/I5JL3ZAOILmLte66vAw2eYuYD0byb9gE2E5UifwHxS3P+5pvaSM//S0P4L4nZzstV7AH91XuEm22jYxy8eEFCM1pdO4yNGSrf7OGQ3exUGJ5Iqu0TSDDMfOx++CPDlv4tVcf7K8Rx87JW/8Aiys6aW8cOVXyPqaGrDfmBGklp8QeYXYSdUuZroR5NVXEKnVXNcy6o9BaQS0uy4t6lVz2lcbxxxTWS0vD5pG6KmZpyGA82tPj4nooPXcWX+rgdDU3apfG7m1pDM+ukBR4/KNeME7NCmnk8y1Er8bgfoT572nrwiRdn7mt4xtQfjT8Q1u/j/qvR45rz/2UWeWv4rppgwugoQZZX9A7fSPXP6L0BtlS4q1Flfx2alfFeUhUIyhMlIaiFqkDSwh+NJG+VuWmqj7yJ7CcBzSMofY6u4wVU7WEsgIDWnfHVR6uea+ilkg/4jS5p8WvHiuy5y/Bvj792Xh2l2RzHj+ij1W+aGqmqqNhME5BqIgcOBAxrb4nGxHkErMsqlrqjDs+4klfFKJ9UZgkxI0jm0nGfZWfTVHfNzjBCqajp6epvAnoalzu+AY6Nrs5wc8uexJyP0Vr0MLo4gX/AIiBkeCkq2QZSXR+TocsVsKxwphUwKrztT4fkq447vSM1yQM0TsHMs3Id7b/AF8lYhCwfGHAhwBB2wo7IKceVjWHlSxblbDweZ3YzkkYWVHSTVtWyKnjL5XHDWjp5+Suis7OLDU1L5gyoh1HJZDJhv3BwnO0cJ2a0NxSUg1Hm97i4n6pOOJPfVmlu4/Q47jF7NXAVrpbFZmUgcHVL3a55ANnOPgfADZStu/Vc0cbGABrQB6Loj6hPxXKtIyl1jtm5vuzMIQkyvRCZZSHcIKRADZcbbT1zXMqImuyC3VycB5HmE2R8JWlrCz4eTSTk5qJDn7qQybELHK8uKZ6UpLyctFQUlBEIqSnjiY3k1rV1hYrILujm9ghITugFAAhCEAJhGEqVAAEoOChGEAbcoSDkELpwDzQhCANcvRa0IQdBK1CEABQEqEAKkQhcAUJUiEAKhCF0DMckqEIOH/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08304" y="1905000"/>
            <a:ext cx="7854696" cy="20574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11200" b="1" dirty="0" smtClean="0">
                <a:sym typeface="Wingdings" pitchFamily="2" charset="2"/>
              </a:rPr>
              <a:t>- Keep your cameras on.</a:t>
            </a:r>
          </a:p>
          <a:p>
            <a:pPr marR="4572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- Speak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 English in the breakout rooms.</a:t>
            </a:r>
          </a:p>
          <a:p>
            <a:pPr marR="4572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- Turn off your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 </a:t>
            </a:r>
            <a:r>
              <a:rPr kumimoji="0" lang="en-US" sz="112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mic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 if you are in a noisy place.</a:t>
            </a:r>
          </a:p>
          <a:p>
            <a:pPr marR="4572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1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- Answer</a:t>
            </a:r>
            <a:r>
              <a:rPr kumimoji="0" lang="en-US" sz="1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Wingdings" pitchFamily="2" charset="2"/>
              </a:rPr>
              <a:t> questions (even if you are not called).</a:t>
            </a: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Wingdings" pitchFamily="2" charset="2"/>
            </a:endParaRPr>
          </a:p>
          <a:p>
            <a:pPr marR="4572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sz="11200" b="1" dirty="0" smtClean="0">
                <a:sym typeface="Wingdings" pitchFamily="2" charset="2"/>
              </a:rPr>
              <a:t>- Laugh at the teacher’s bad jokes.</a:t>
            </a:r>
          </a:p>
          <a:p>
            <a:pPr marR="4572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9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4280251"/>
            <a:ext cx="2971800" cy="2120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Have fun!</a:t>
            </a:r>
            <a:endParaRPr lang="en-US" sz="6000" dirty="0"/>
          </a:p>
        </p:txBody>
      </p:sp>
      <p:pic>
        <p:nvPicPr>
          <p:cNvPr id="12289" name="Picture 1" descr="C:\Users\DC\Pictures\Inha PPT pics\a.aaa-Super-funny-hair-sty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590800"/>
            <a:ext cx="4868333" cy="35052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52400" y="124974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Final note…</a:t>
            </a:r>
            <a:endParaRPr lang="en-US" sz="8000" dirty="0"/>
          </a:p>
        </p:txBody>
      </p:sp>
      <p:sp>
        <p:nvSpPr>
          <p:cNvPr id="18" name="Rectangle 17"/>
          <p:cNvSpPr/>
          <p:nvPr/>
        </p:nvSpPr>
        <p:spPr>
          <a:xfrm>
            <a:off x="685800" y="3307140"/>
            <a:ext cx="769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" lvl="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200" b="1" dirty="0" smtClean="0"/>
              <a:t>If </a:t>
            </a:r>
            <a:r>
              <a:rPr lang="en-US" sz="3200" b="1" dirty="0" smtClean="0"/>
              <a:t>you’re still not </a:t>
            </a:r>
            <a:r>
              <a:rPr lang="en-US" sz="3200" b="1" dirty="0" smtClean="0"/>
              <a:t>vaccinated and do</a:t>
            </a:r>
            <a:r>
              <a:rPr lang="en-US" sz="3200" b="1" dirty="0" smtClean="0"/>
              <a:t>n’t </a:t>
            </a:r>
            <a:r>
              <a:rPr lang="en-US" sz="3200" b="1" dirty="0" smtClean="0"/>
              <a:t>have a proper </a:t>
            </a:r>
            <a:r>
              <a:rPr lang="en-US" sz="3200" b="1" dirty="0" smtClean="0"/>
              <a:t>mask, </a:t>
            </a:r>
            <a:r>
              <a:rPr lang="en-US" sz="3200" b="1" dirty="0" smtClean="0"/>
              <a:t>try one of these:</a:t>
            </a:r>
          </a:p>
        </p:txBody>
      </p:sp>
    </p:spTree>
    <p:extLst>
      <p:ext uri="{BB962C8B-B14F-4D97-AF65-F5344CB8AC3E}">
        <p14:creationId xmlns:p14="http://schemas.microsoft.com/office/powerpoint/2010/main" val="3398547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corona masks\corona-filter-42-5e3419a985d67__7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6"/>
          <a:stretch/>
        </p:blipFill>
        <p:spPr bwMode="auto">
          <a:xfrm>
            <a:off x="1676400" y="-8626"/>
            <a:ext cx="5943600" cy="690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0904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corona masks\1222428273101168640-png__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174"/>
            <a:ext cx="5867400" cy="682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5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corona masks\corona-filter-51-5e342d0a8c409__7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71"/>
          <a:stretch/>
        </p:blipFill>
        <p:spPr bwMode="auto">
          <a:xfrm>
            <a:off x="2073215" y="-6372"/>
            <a:ext cx="5394385" cy="686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5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corona masks\corona-filter-49-5e3425ce91756__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8627"/>
            <a:ext cx="5562600" cy="691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0489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corona masks\corona-filter-10-5e33da6fb9246__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7162800" cy="686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5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avid\Pictures\corona masks\corona-filter-48-5e3424a5d7255__70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-18287"/>
            <a:ext cx="4876800" cy="68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5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corona masks\corona-filter-52-5e342d7ce8b55__7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" b="4713"/>
          <a:stretch/>
        </p:blipFill>
        <p:spPr bwMode="auto">
          <a:xfrm>
            <a:off x="2286000" y="-362309"/>
            <a:ext cx="4443724" cy="724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5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52400" y="198120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Be safe…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630830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Questions?</a:t>
            </a:r>
            <a:endParaRPr lang="en-US" sz="8000" dirty="0"/>
          </a:p>
        </p:txBody>
      </p:sp>
      <p:sp>
        <p:nvSpPr>
          <p:cNvPr id="3" name="Rectangle 2"/>
          <p:cNvSpPr/>
          <p:nvPr/>
        </p:nvSpPr>
        <p:spPr>
          <a:xfrm>
            <a:off x="2286000" y="3886200"/>
            <a:ext cx="472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200" b="1" dirty="0" smtClean="0"/>
              <a:t>gimple@hotmail.com</a:t>
            </a:r>
          </a:p>
        </p:txBody>
      </p:sp>
    </p:spTree>
    <p:extLst>
      <p:ext uri="{BB962C8B-B14F-4D97-AF65-F5344CB8AC3E}">
        <p14:creationId xmlns:p14="http://schemas.microsoft.com/office/powerpoint/2010/main" val="1131659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4016</TotalTime>
  <Words>361</Words>
  <Application>Microsoft Office PowerPoint</Application>
  <PresentationFormat>On-screen Show (4:3)</PresentationFormat>
  <Paragraphs>179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Wingdings 2</vt:lpstr>
      <vt:lpstr>Wingdings</vt:lpstr>
      <vt:lpstr>Constantia</vt:lpstr>
      <vt:lpstr>HY신명조</vt:lpstr>
      <vt:lpstr>Flow</vt:lpstr>
      <vt:lpstr>English Communication</vt:lpstr>
      <vt:lpstr>PowerPoint Presentation</vt:lpstr>
      <vt:lpstr>Text:</vt:lpstr>
      <vt:lpstr>Grading:</vt:lpstr>
      <vt:lpstr>Grading:</vt:lpstr>
      <vt:lpstr>Attendance – 10%</vt:lpstr>
      <vt:lpstr>Attendance – Video Day</vt:lpstr>
      <vt:lpstr>Attendance – Zoom Day</vt:lpstr>
      <vt:lpstr>Participation – 5%</vt:lpstr>
      <vt:lpstr>Quizzes – 25%</vt:lpstr>
      <vt:lpstr>Homework – 10%</vt:lpstr>
      <vt:lpstr>Midterm Exam – 25%</vt:lpstr>
      <vt:lpstr>Final Exam – 25%</vt:lpstr>
      <vt:lpstr>Zoom Etiquette</vt:lpstr>
      <vt:lpstr>Have fun!</vt:lpstr>
      <vt:lpstr>Final note…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safe…</vt:lpstr>
      <vt:lpstr>Questions?</vt:lpstr>
    </vt:vector>
  </TitlesOfParts>
  <Company>[kingbear]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user</cp:lastModifiedBy>
  <cp:revision>108</cp:revision>
  <dcterms:created xsi:type="dcterms:W3CDTF">2012-02-27T02:08:43Z</dcterms:created>
  <dcterms:modified xsi:type="dcterms:W3CDTF">2021-06-20T23:31:31Z</dcterms:modified>
</cp:coreProperties>
</file>