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3"/>
  </p:notesMasterIdLst>
  <p:sldIdLst>
    <p:sldId id="271" r:id="rId2"/>
  </p:sldIdLst>
  <p:sldSz cx="9144000" cy="6858000" type="screen4x3"/>
  <p:notesSz cx="6858000" cy="9144000"/>
  <p:embeddedFontLst>
    <p:embeddedFont>
      <p:font typeface="Malgun Gothic" pitchFamily="34" charset="-127"/>
      <p:regular r:id="rId4"/>
      <p:bold r:id="rId5"/>
    </p:embeddedFont>
    <p:embeddedFont>
      <p:font typeface="Wingdings 2" pitchFamily="18" charset="2"/>
      <p:regular r:id="rId6"/>
    </p:embeddedFont>
    <p:embeddedFont>
      <p:font typeface="Constantia" pitchFamily="18" charset="0"/>
      <p:regular r:id="rId7"/>
      <p:bold r:id="rId8"/>
      <p:italic r:id="rId9"/>
      <p:boldItalic r:id="rId10"/>
    </p:embeddedFont>
    <p:embeddedFont>
      <p:font typeface="Calibri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20" d="100"/>
          <a:sy n="120" d="100"/>
        </p:scale>
        <p:origin x="-31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AD4E7-905E-4633-9060-08776E065272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9DB58-945D-47D8-A47F-E9B776B301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173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D83D72-48D4-48C6-BFBD-1515ABCC003C}" type="datetimeFigureOut">
              <a:rPr lang="en-US" smtClean="0"/>
              <a:pPr/>
              <a:t>9/4/2020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8000207"/>
              </p:ext>
            </p:extLst>
          </p:nvPr>
        </p:nvGraphicFramePr>
        <p:xfrm>
          <a:off x="228599" y="152401"/>
          <a:ext cx="8686801" cy="6604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5035"/>
                <a:gridCol w="1139966"/>
                <a:gridCol w="2819400"/>
                <a:gridCol w="3962400"/>
              </a:tblGrid>
              <a:tr h="304801"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Week</a:t>
                      </a:r>
                      <a:endParaRPr lang="en-US" sz="1000" kern="100" dirty="0">
                        <a:effectLst/>
                        <a:latin typeface="Malgun Gothic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</a:rPr>
                        <a:t>Topic</a:t>
                      </a:r>
                      <a:endParaRPr lang="en-US" sz="1000" kern="100" dirty="0">
                        <a:effectLst/>
                        <a:latin typeface="Malgun Gothic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On-line Class</a:t>
                      </a:r>
                      <a:endParaRPr lang="en-US" sz="1000" kern="100" dirty="0">
                        <a:effectLst/>
                        <a:latin typeface="Malgun Gothic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Off-line Class</a:t>
                      </a:r>
                      <a:endParaRPr lang="en-US" sz="1000" kern="100">
                        <a:effectLst/>
                        <a:latin typeface="Malgun Gothic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</a:tr>
              <a:tr h="203200">
                <a:tc rowSpan="2"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trike="noStrike" kern="100" baseline="0" dirty="0" smtClean="0">
                          <a:effectLst/>
                          <a:latin typeface="Malgun Gothic"/>
                          <a:ea typeface="Malgun Gothic"/>
                          <a:cs typeface="Times New Roman"/>
                        </a:rPr>
                        <a:t>1</a:t>
                      </a:r>
                      <a:endParaRPr lang="en-US" sz="1000" strike="noStrike" kern="100" baseline="0" dirty="0">
                        <a:effectLst/>
                        <a:latin typeface="Malgun Gothic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00" dirty="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Reading for Main Ideas (1)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j-lt"/>
                        </a:rPr>
                        <a:t>Course Intro, Ice-Breakers, etc.</a:t>
                      </a:r>
                      <a:endParaRPr lang="en-US" sz="1000" kern="100" dirty="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</a:tr>
              <a:tr h="203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00" dirty="0">
                        <a:effectLst/>
                        <a:latin typeface="Malgun Gothic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Reading for Main Ideas (2)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3200">
                <a:tc rowSpan="2"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trike="noStrike" kern="100" baseline="0" dirty="0" smtClean="0">
                          <a:effectLst/>
                          <a:latin typeface="Malgun Gothic"/>
                          <a:ea typeface="Malgun Gothic"/>
                          <a:cs typeface="Times New Roman"/>
                        </a:rPr>
                        <a:t>2</a:t>
                      </a:r>
                      <a:endParaRPr lang="en-US" sz="1000" strike="noStrike" kern="100" baseline="0" dirty="0">
                        <a:effectLst/>
                        <a:latin typeface="Malgun Gothic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kern="100" dirty="0" smtClean="0">
                          <a:effectLst/>
                          <a:latin typeface="+mj-lt"/>
                        </a:rPr>
                        <a:t> Marriage</a:t>
                      </a:r>
                      <a:endParaRPr lang="en-US" sz="1000" dirty="0">
                        <a:latin typeface="+mj-lt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j-lt"/>
                        </a:rPr>
                        <a:t>Chapter 1-Reading 1</a:t>
                      </a:r>
                      <a:endParaRPr lang="en-US" sz="1000" kern="100" dirty="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j-lt"/>
                        </a:rPr>
                        <a:t>speaking/writing activities on the two readings</a:t>
                      </a:r>
                      <a:endParaRPr lang="en-US" sz="1000" kern="100" dirty="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</a:tr>
              <a:tr h="203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2582" marR="92582" marT="0" marB="0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j-lt"/>
                        </a:rPr>
                        <a:t>Chapter 1-Reading 2</a:t>
                      </a:r>
                      <a:endParaRPr lang="en-US" sz="1000" kern="100" dirty="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32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trike="noStrike" kern="100" baseline="0" dirty="0" smtClean="0">
                          <a:effectLst/>
                          <a:latin typeface="Malgun Gothic"/>
                          <a:ea typeface="Malgun Gothic"/>
                          <a:cs typeface="Times New Roman"/>
                        </a:rPr>
                        <a:t>3</a:t>
                      </a:r>
                      <a:r>
                        <a:rPr lang="en-US" sz="1000" kern="100" dirty="0" smtClean="0">
                          <a:effectLst/>
                        </a:rPr>
                        <a:t>   </a:t>
                      </a:r>
                      <a:endParaRPr lang="en-US" sz="1000" kern="100" dirty="0">
                        <a:effectLst/>
                        <a:latin typeface="Malgun Gothic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+mj-lt"/>
                        </a:rPr>
                        <a:t>Culture</a:t>
                      </a:r>
                      <a:endParaRPr lang="en-US" sz="1000" dirty="0">
                        <a:latin typeface="+mj-lt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Chapter 1-Reading 3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  <a:latin typeface="+mj-lt"/>
                        </a:rPr>
                        <a:t>speaking/writing </a:t>
                      </a:r>
                      <a:r>
                        <a:rPr lang="en-US" sz="1000" kern="100" dirty="0">
                          <a:effectLst/>
                          <a:latin typeface="+mj-lt"/>
                        </a:rPr>
                        <a:t>activities on the two </a:t>
                      </a:r>
                      <a:r>
                        <a:rPr lang="en-US" sz="1000" kern="100" dirty="0" smtClean="0">
                          <a:effectLst/>
                          <a:latin typeface="+mj-lt"/>
                        </a:rPr>
                        <a:t>readings</a:t>
                      </a:r>
                      <a:endParaRPr lang="en-US" sz="1000" kern="100" dirty="0">
                        <a:solidFill>
                          <a:srgbClr val="FF0000"/>
                        </a:solidFill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</a:tr>
              <a:tr h="203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2582" marR="92582" marT="0" marB="0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j-lt"/>
                        </a:rPr>
                        <a:t>Chapter 2-Reading 1</a:t>
                      </a:r>
                      <a:endParaRPr lang="en-US" sz="1000" kern="100" dirty="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32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trike="noStrike" kern="100" baseline="0" dirty="0" smtClean="0">
                          <a:effectLst/>
                          <a:latin typeface="Malgun Gothic"/>
                          <a:ea typeface="Malgun Gothic"/>
                          <a:cs typeface="Times New Roman"/>
                        </a:rPr>
                        <a:t>4</a:t>
                      </a: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+mj-lt"/>
                        </a:rPr>
                        <a:t>Peer Groups</a:t>
                      </a:r>
                      <a:endParaRPr lang="en-US" sz="1000" dirty="0">
                        <a:latin typeface="+mj-lt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j-lt"/>
                        </a:rPr>
                        <a:t>Chapter 2-Reading 2</a:t>
                      </a:r>
                      <a:endParaRPr lang="en-US" sz="1000" kern="100" dirty="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  <a:latin typeface="+mj-lt"/>
                        </a:rPr>
                        <a:t>speaking/writing </a:t>
                      </a:r>
                      <a:r>
                        <a:rPr lang="en-US" sz="1000" kern="100" dirty="0">
                          <a:effectLst/>
                          <a:latin typeface="+mj-lt"/>
                        </a:rPr>
                        <a:t>activities on the two readings</a:t>
                      </a:r>
                      <a:endParaRPr lang="en-US" sz="1000" kern="100" dirty="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</a:tr>
              <a:tr h="203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2582" marR="92582" marT="0" marB="0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Chapter 2-Reading 3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32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trike="noStrike" kern="100" baseline="0" dirty="0" smtClean="0">
                          <a:effectLst/>
                          <a:latin typeface="Malgun Gothic"/>
                          <a:ea typeface="Malgun Gothic"/>
                          <a:cs typeface="Times New Roman"/>
                        </a:rPr>
                        <a:t>5</a:t>
                      </a:r>
                      <a:r>
                        <a:rPr lang="en-US" sz="1000" kern="100" dirty="0" smtClean="0">
                          <a:effectLst/>
                        </a:rPr>
                        <a:t>     </a:t>
                      </a:r>
                      <a:endParaRPr lang="en-US" sz="1000" kern="100" dirty="0">
                        <a:effectLst/>
                        <a:latin typeface="Malgun Gothic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+mj-lt"/>
                        </a:rPr>
                        <a:t>Growing Up</a:t>
                      </a:r>
                      <a:endParaRPr lang="en-US" sz="1000" dirty="0">
                        <a:latin typeface="+mj-lt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Chapter 3-Reading 1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j-lt"/>
                        </a:rPr>
                        <a:t>speaking/writing activities on the two </a:t>
                      </a:r>
                      <a:r>
                        <a:rPr lang="en-US" sz="1000" kern="100" dirty="0" smtClean="0">
                          <a:effectLst/>
                          <a:latin typeface="+mj-lt"/>
                        </a:rPr>
                        <a:t>readings</a:t>
                      </a:r>
                      <a:endParaRPr lang="en-US" sz="1000" b="1" kern="100" dirty="0">
                        <a:solidFill>
                          <a:srgbClr val="FF0000"/>
                        </a:solidFill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</a:tr>
              <a:tr h="203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2582" marR="92582" marT="0" marB="0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Chapter 3-Reading 2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32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trike="noStrike" kern="100" baseline="0" dirty="0" smtClean="0">
                          <a:effectLst/>
                          <a:latin typeface="Malgun Gothic"/>
                          <a:ea typeface="Malgun Gothic"/>
                          <a:cs typeface="Times New Roman"/>
                        </a:rPr>
                        <a:t>6</a:t>
                      </a:r>
                      <a:r>
                        <a:rPr lang="en-US" sz="1000" kern="100" dirty="0" smtClean="0">
                          <a:effectLst/>
                        </a:rPr>
                        <a:t>  </a:t>
                      </a:r>
                      <a:endParaRPr lang="en-US" sz="1000" kern="100" dirty="0">
                        <a:effectLst/>
                        <a:latin typeface="Malgun Gothic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+mj-lt"/>
                        </a:rPr>
                        <a:t>Chores</a:t>
                      </a:r>
                      <a:endParaRPr lang="en-US" sz="1000" dirty="0">
                        <a:latin typeface="+mj-lt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Chapter 3-Reading 3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  <a:latin typeface="+mj-lt"/>
                        </a:rPr>
                        <a:t>speaking/writing </a:t>
                      </a:r>
                      <a:r>
                        <a:rPr lang="en-US" sz="1000" kern="100" dirty="0">
                          <a:effectLst/>
                          <a:latin typeface="+mj-lt"/>
                        </a:rPr>
                        <a:t>activities on the two readings</a:t>
                      </a:r>
                      <a:endParaRPr lang="en-US" sz="1000" kern="100" dirty="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</a:tr>
              <a:tr h="203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2582" marR="92582" marT="0" marB="0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Chapter 4-Reading 1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32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trike="noStrike" kern="100" baseline="0" dirty="0" smtClean="0">
                          <a:effectLst/>
                          <a:latin typeface="Malgun Gothic"/>
                          <a:ea typeface="Malgun Gothic"/>
                          <a:cs typeface="Times New Roman"/>
                        </a:rPr>
                        <a:t>7</a:t>
                      </a:r>
                      <a:r>
                        <a:rPr lang="en-US" sz="1000" kern="100" dirty="0" smtClean="0">
                          <a:effectLst/>
                        </a:rPr>
                        <a:t>    </a:t>
                      </a:r>
                      <a:endParaRPr lang="en-US" sz="1000" kern="100" dirty="0">
                        <a:effectLst/>
                        <a:latin typeface="Malgun Gothic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+mj-lt"/>
                        </a:rPr>
                        <a:t>Jobs</a:t>
                      </a:r>
                      <a:endParaRPr lang="en-US" sz="1000" dirty="0">
                        <a:latin typeface="+mj-lt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Chapter 4-Reading 2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j-lt"/>
                        </a:rPr>
                        <a:t>speaking/writing activities on the two </a:t>
                      </a:r>
                      <a:r>
                        <a:rPr lang="en-US" sz="1000" kern="100" dirty="0" smtClean="0">
                          <a:effectLst/>
                          <a:latin typeface="+mj-lt"/>
                        </a:rPr>
                        <a:t>readings</a:t>
                      </a:r>
                      <a:endParaRPr lang="en-US" sz="1000" b="1" kern="100" dirty="0">
                        <a:solidFill>
                          <a:srgbClr val="FF0000"/>
                        </a:solidFill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</a:tr>
              <a:tr h="203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2582" marR="92582" marT="0" marB="0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Chapter 4-Reading 3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32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trike="noStrike" kern="100" baseline="0" dirty="0" smtClean="0">
                          <a:effectLst/>
                          <a:latin typeface="Malgun Gothic"/>
                          <a:ea typeface="Malgun Gothic"/>
                          <a:cs typeface="Times New Roman"/>
                        </a:rPr>
                        <a:t>8</a:t>
                      </a: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endParaRPr lang="en-US" sz="1000" dirty="0">
                        <a:latin typeface="+mj-lt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Reading for Details (1)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Midterm Exam</a:t>
                      </a:r>
                      <a:endParaRPr lang="en-US" sz="1000" b="1" kern="100" dirty="0">
                        <a:solidFill>
                          <a:srgbClr val="FF0000"/>
                        </a:solidFill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</a:tr>
              <a:tr h="203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2582" marR="92582" marT="0" marB="0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Reading for Details (2)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32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trike="noStrike" kern="100" baseline="0" dirty="0" smtClean="0">
                          <a:effectLst/>
                          <a:latin typeface="Malgun Gothic"/>
                          <a:ea typeface="Malgun Gothic"/>
                          <a:cs typeface="Times New Roman"/>
                        </a:rPr>
                        <a:t>9</a:t>
                      </a:r>
                      <a:r>
                        <a:rPr lang="en-US" sz="1000" kern="100" dirty="0" smtClean="0">
                          <a:effectLst/>
                        </a:rPr>
                        <a:t> </a:t>
                      </a:r>
                      <a:endParaRPr lang="en-US" sz="1000" kern="100" dirty="0">
                        <a:effectLst/>
                        <a:latin typeface="Malgun Gothic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+mj-lt"/>
                        </a:rPr>
                        <a:t>News</a:t>
                      </a:r>
                      <a:endParaRPr lang="en-US" sz="1000" dirty="0">
                        <a:latin typeface="+mj-lt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Chapter 5-Reading 1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  <a:latin typeface="+mj-lt"/>
                        </a:rPr>
                        <a:t>speaking/writing </a:t>
                      </a:r>
                      <a:r>
                        <a:rPr lang="en-US" sz="1000" kern="100" dirty="0">
                          <a:effectLst/>
                          <a:latin typeface="+mj-lt"/>
                        </a:rPr>
                        <a:t>activities on the two readings</a:t>
                      </a:r>
                      <a:endParaRPr lang="en-US" sz="1000" kern="100" dirty="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</a:tr>
              <a:tr h="203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2582" marR="92582" marT="0" marB="0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Chapter 5-Reading 2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32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trike="noStrike" kern="100" baseline="0" dirty="0" smtClean="0">
                          <a:effectLst/>
                          <a:latin typeface="Malgun Gothic"/>
                          <a:ea typeface="Malgun Gothic"/>
                          <a:cs typeface="Times New Roman"/>
                        </a:rPr>
                        <a:t>10</a:t>
                      </a:r>
                      <a:r>
                        <a:rPr lang="en-US" sz="1000" kern="100" dirty="0" smtClean="0">
                          <a:effectLst/>
                        </a:rPr>
                        <a:t> </a:t>
                      </a:r>
                      <a:endParaRPr lang="en-US" sz="1000" kern="100" dirty="0">
                        <a:effectLst/>
                        <a:latin typeface="Malgun Gothic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+mj-lt"/>
                        </a:rPr>
                        <a:t>Internet</a:t>
                      </a:r>
                      <a:r>
                        <a:rPr lang="en-US" sz="1000" baseline="0" dirty="0" smtClean="0">
                          <a:latin typeface="+mj-lt"/>
                        </a:rPr>
                        <a:t> &amp; Privacy</a:t>
                      </a:r>
                      <a:endParaRPr lang="en-US" sz="1000" dirty="0">
                        <a:latin typeface="+mj-lt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Chapter 5-Reading 3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j-lt"/>
                        </a:rPr>
                        <a:t>speaking/writing activities on the two </a:t>
                      </a:r>
                      <a:r>
                        <a:rPr lang="en-US" sz="1000" kern="100" dirty="0" smtClean="0">
                          <a:effectLst/>
                          <a:latin typeface="+mj-lt"/>
                        </a:rPr>
                        <a:t>readings</a:t>
                      </a:r>
                      <a:endParaRPr lang="en-US" sz="1000" b="1" kern="100" dirty="0">
                        <a:solidFill>
                          <a:srgbClr val="FF0000"/>
                        </a:solidFill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</a:tr>
              <a:tr h="203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2582" marR="92582" marT="0" marB="0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Chapter 6-Reading 1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32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trike="noStrike" kern="100" baseline="0" dirty="0" smtClean="0">
                          <a:effectLst/>
                          <a:latin typeface="Malgun Gothic"/>
                          <a:ea typeface="Malgun Gothic"/>
                          <a:cs typeface="Times New Roman"/>
                        </a:rPr>
                        <a:t>11</a:t>
                      </a:r>
                      <a:r>
                        <a:rPr lang="en-US" sz="1000" kern="100" dirty="0" smtClean="0">
                          <a:effectLst/>
                        </a:rPr>
                        <a:t> </a:t>
                      </a:r>
                      <a:endParaRPr lang="en-US" sz="1000" kern="100" dirty="0">
                        <a:effectLst/>
                        <a:latin typeface="Malgun Gothic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+mj-lt"/>
                        </a:rPr>
                        <a:t>Internet</a:t>
                      </a:r>
                      <a:endParaRPr lang="en-US" sz="1000" dirty="0">
                        <a:latin typeface="+mj-lt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Chapter 6-Reading 2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  <a:latin typeface="+mj-lt"/>
                        </a:rPr>
                        <a:t>speaking/writing </a:t>
                      </a:r>
                      <a:r>
                        <a:rPr lang="en-US" sz="1000" kern="100" dirty="0">
                          <a:effectLst/>
                          <a:latin typeface="+mj-lt"/>
                        </a:rPr>
                        <a:t>activities on the two readings</a:t>
                      </a:r>
                      <a:endParaRPr lang="en-US" sz="1000" kern="100" dirty="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</a:tr>
              <a:tr h="203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2582" marR="92582" marT="0" marB="0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Chapter 6-Reading 3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32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trike="noStrike" kern="100" baseline="0" dirty="0" smtClean="0">
                          <a:effectLst/>
                          <a:latin typeface="Malgun Gothic"/>
                          <a:ea typeface="Malgun Gothic"/>
                          <a:cs typeface="Times New Roman"/>
                        </a:rPr>
                        <a:t>12</a:t>
                      </a:r>
                      <a:r>
                        <a:rPr lang="en-US" sz="1000" kern="100" dirty="0" smtClean="0">
                          <a:effectLst/>
                        </a:rPr>
                        <a:t> </a:t>
                      </a:r>
                      <a:endParaRPr lang="en-US" sz="1000" kern="100" dirty="0">
                        <a:effectLst/>
                        <a:latin typeface="Malgun Gothic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+mj-lt"/>
                        </a:rPr>
                        <a:t>Crime</a:t>
                      </a:r>
                      <a:endParaRPr lang="en-US" sz="1000" dirty="0">
                        <a:latin typeface="+mj-lt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Chapter 7-Reading 1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j-lt"/>
                        </a:rPr>
                        <a:t>speaking/writing activities on the two </a:t>
                      </a:r>
                      <a:r>
                        <a:rPr lang="en-US" sz="1000" kern="100" dirty="0" smtClean="0">
                          <a:effectLst/>
                          <a:latin typeface="+mj-lt"/>
                        </a:rPr>
                        <a:t>readings</a:t>
                      </a:r>
                      <a:endParaRPr lang="en-US" sz="1000" b="1" kern="100" dirty="0">
                        <a:solidFill>
                          <a:srgbClr val="FF0000"/>
                        </a:solidFill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</a:tr>
              <a:tr h="203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2582" marR="92582" marT="0" marB="0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j-lt"/>
                        </a:rPr>
                        <a:t>Chapter 7-Reading 2</a:t>
                      </a:r>
                      <a:endParaRPr lang="en-US" sz="1000" kern="100" dirty="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32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trike="noStrike" kern="100" baseline="0" dirty="0" smtClean="0">
                          <a:effectLst/>
                          <a:latin typeface="Malgun Gothic"/>
                          <a:ea typeface="Malgun Gothic"/>
                          <a:cs typeface="Times New Roman"/>
                        </a:rPr>
                        <a:t>13</a:t>
                      </a: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+mj-lt"/>
                        </a:rPr>
                        <a:t>Tech</a:t>
                      </a:r>
                      <a:r>
                        <a:rPr lang="en-US" sz="1000" baseline="0" dirty="0" smtClean="0">
                          <a:latin typeface="+mj-lt"/>
                        </a:rPr>
                        <a:t> &amp; Crime</a:t>
                      </a:r>
                      <a:endParaRPr lang="en-US" sz="1000" dirty="0">
                        <a:latin typeface="+mj-lt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Chapter 7-Reading 3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 smtClean="0">
                          <a:effectLst/>
                          <a:latin typeface="+mj-lt"/>
                        </a:rPr>
                        <a:t>speaking/writing </a:t>
                      </a:r>
                      <a:r>
                        <a:rPr lang="en-US" sz="1000" kern="100" dirty="0">
                          <a:effectLst/>
                          <a:latin typeface="+mj-lt"/>
                        </a:rPr>
                        <a:t>activities on the two readings</a:t>
                      </a:r>
                      <a:endParaRPr lang="en-US" sz="1000" kern="100" dirty="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</a:tr>
              <a:tr h="203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2582" marR="92582" marT="0" marB="0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Chapter 8-Reading 1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320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strike="noStrike" kern="100" baseline="0" dirty="0" smtClean="0">
                          <a:effectLst/>
                          <a:latin typeface="Malgun Gothic"/>
                          <a:ea typeface="Malgun Gothic"/>
                          <a:cs typeface="Times New Roman"/>
                        </a:rPr>
                        <a:t>14</a:t>
                      </a:r>
                      <a:r>
                        <a:rPr lang="en-US" sz="1000" kern="100" dirty="0" smtClean="0">
                          <a:effectLst/>
                        </a:rPr>
                        <a:t>     </a:t>
                      </a:r>
                      <a:endParaRPr lang="en-US" sz="1000" kern="100" dirty="0">
                        <a:effectLst/>
                        <a:latin typeface="Malgun Gothic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Crime &amp; Punishments</a:t>
                      </a: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Chapter 8-Reading 2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j-lt"/>
                        </a:rPr>
                        <a:t>speaking/writing activities on the </a:t>
                      </a:r>
                      <a:r>
                        <a:rPr lang="en-US" sz="1000" kern="100">
                          <a:effectLst/>
                          <a:latin typeface="+mj-lt"/>
                        </a:rPr>
                        <a:t>two </a:t>
                      </a:r>
                      <a:r>
                        <a:rPr lang="en-US" sz="1000" kern="100" smtClean="0">
                          <a:effectLst/>
                          <a:latin typeface="+mj-lt"/>
                        </a:rPr>
                        <a:t>readings</a:t>
                      </a:r>
                      <a:endParaRPr lang="en-US" sz="1000" b="1" kern="100" dirty="0">
                        <a:solidFill>
                          <a:srgbClr val="FF0000"/>
                        </a:solidFill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</a:tr>
              <a:tr h="203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2582" marR="92582" marT="0" marB="0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Chapter 8-Reading 3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3200">
                <a:tc rowSpan="2"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trike="noStrike" kern="100" baseline="0" dirty="0" smtClean="0">
                          <a:effectLst/>
                          <a:latin typeface="Malgun Gothic"/>
                          <a:ea typeface="Malgun Gothic"/>
                          <a:cs typeface="Times New Roman"/>
                        </a:rPr>
                        <a:t>15</a:t>
                      </a:r>
                      <a:endParaRPr lang="en-US" sz="1000" strike="noStrike" kern="100" baseline="0" dirty="0">
                        <a:effectLst/>
                        <a:latin typeface="Malgun Gothic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endParaRPr lang="en-US" sz="1000" dirty="0">
                        <a:latin typeface="+mj-lt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+mj-lt"/>
                        </a:rPr>
                        <a:t>Critical Reading (1)</a:t>
                      </a:r>
                      <a:endParaRPr lang="en-US" sz="1000" kern="10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rowSpan="2"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100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Final Exam</a:t>
                      </a:r>
                      <a:endParaRPr lang="en-US" sz="1000" b="1" kern="100" dirty="0">
                        <a:solidFill>
                          <a:srgbClr val="FF0000"/>
                        </a:solidFill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</a:tr>
              <a:tr h="203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2582" marR="92582" marT="0" marB="0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+mj-lt"/>
                        </a:rPr>
                        <a:t>Critical Reading (2)</a:t>
                      </a:r>
                      <a:endParaRPr lang="en-US" sz="1000" kern="100" dirty="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32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00" dirty="0">
                        <a:effectLst/>
                        <a:latin typeface="Malgun Gothic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latin typeface="+mj-lt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ctr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00" dirty="0"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  <a:tc>
                  <a:txBody>
                    <a:bodyPr/>
                    <a:lstStyle/>
                    <a:p>
                      <a:pPr marL="0" marR="0" algn="just" latinLnBrk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kern="100" dirty="0">
                        <a:solidFill>
                          <a:srgbClr val="7030A0"/>
                        </a:solidFill>
                        <a:effectLst/>
                        <a:latin typeface="+mj-lt"/>
                        <a:ea typeface="Malgun Gothic"/>
                        <a:cs typeface="Times New Roman"/>
                      </a:endParaRPr>
                    </a:p>
                  </a:txBody>
                  <a:tcPr marL="92582" marR="92582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45491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676</TotalTime>
  <Words>233</Words>
  <Application>Microsoft Office PowerPoint</Application>
  <PresentationFormat>On-screen Show (4:3)</PresentationFormat>
  <Paragraphs>76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Malgun Gothic</vt:lpstr>
      <vt:lpstr>Wingdings 2</vt:lpstr>
      <vt:lpstr>Constantia</vt:lpstr>
      <vt:lpstr>Times New Roman</vt:lpstr>
      <vt:lpstr>Calibri</vt:lpstr>
      <vt:lpstr>Flow</vt:lpstr>
      <vt:lpstr>PowerPoint Presentation</vt:lpstr>
    </vt:vector>
  </TitlesOfParts>
  <Company>[kingbear]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English</dc:title>
  <dc:creator>DC</dc:creator>
  <cp:lastModifiedBy>user</cp:lastModifiedBy>
  <cp:revision>98</cp:revision>
  <dcterms:created xsi:type="dcterms:W3CDTF">2012-02-27T02:08:43Z</dcterms:created>
  <dcterms:modified xsi:type="dcterms:W3CDTF">2020-09-04T03:50:33Z</dcterms:modified>
</cp:coreProperties>
</file>