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69" r:id="rId5"/>
    <p:sldId id="272" r:id="rId6"/>
    <p:sldId id="259" r:id="rId7"/>
    <p:sldId id="260" r:id="rId8"/>
    <p:sldId id="270" r:id="rId9"/>
    <p:sldId id="276" r:id="rId10"/>
    <p:sldId id="262" r:id="rId11"/>
    <p:sldId id="263" r:id="rId12"/>
    <p:sldId id="267" r:id="rId13"/>
    <p:sldId id="268" r:id="rId14"/>
    <p:sldId id="265" r:id="rId15"/>
    <p:sldId id="274" r:id="rId16"/>
  </p:sldIdLst>
  <p:sldSz cx="9144000" cy="6858000" type="screen4x3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Constantia" pitchFamily="18" charset="0"/>
      <p:regular r:id="rId22"/>
      <p:bold r:id="rId23"/>
      <p:italic r:id="rId24"/>
      <p:boldItalic r:id="rId25"/>
    </p:embeddedFont>
    <p:embeddedFont>
      <p:font typeface="Wingdings 2" pitchFamily="18" charset="2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D4E7-905E-4633-9060-08776E065272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DB58-945D-47D8-A47F-E9B776B30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905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83D72-48D4-48C6-BFBD-1515ABCC003C}" type="datetimeFigureOut">
              <a:rPr lang="en-US" smtClean="0"/>
              <a:pPr/>
              <a:t>12/23/2018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url?sa=i&amp;rct=j&amp;q=participation&amp;source=images&amp;cd=&amp;cad=rja&amp;docid=q-1-wKmTgmX_2M&amp;tbnid=KrExmKyPqOAeRM:&amp;ved=0CAUQjRw&amp;url=http://www.ntucacafth.com/2012/08/participation-ensures-buy-in-2/&amp;ei=VxtRUYuGAavyiAeeioDQDw&amp;bvm=bv.44158598,d.aGc&amp;psig=AFQjCNG-EqAH6IswrE6AyZ324RQWS-bGwA&amp;ust=1364356300711902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participation&amp;source=images&amp;cd=&amp;cad=rja&amp;docid=q-1-wKmTgmX_2M&amp;tbnid=KrExmKyPqOAeRM:&amp;ved=0CAUQjRw&amp;url=http://www.ntucacafth.com/2012/08/participation-ensures-buy-in-2/&amp;ei=VxtRUYuGAavyiAeeioDQDw&amp;bvm=bv.44158598,d.aGc&amp;psig=AFQjCNG-EqAH6IswrE6AyZ324RQWS-bGwA&amp;ust=1364356300711902" TargetMode="External"/><Relationship Id="rId2" Type="http://schemas.openxmlformats.org/officeDocument/2006/relationships/hyperlink" Target="http://www.cambridgelms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851648" cy="1828800"/>
          </a:xfrm>
        </p:spPr>
        <p:txBody>
          <a:bodyPr>
            <a:noAutofit/>
          </a:bodyPr>
          <a:lstStyle/>
          <a:p>
            <a:r>
              <a:rPr lang="en-US" sz="8000" dirty="0" smtClean="0"/>
              <a:t>English Communication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71800"/>
            <a:ext cx="7854696" cy="17526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Advanced</a:t>
            </a:r>
          </a:p>
          <a:p>
            <a:endParaRPr lang="en-US" sz="5400" dirty="0"/>
          </a:p>
        </p:txBody>
      </p:sp>
      <p:pic>
        <p:nvPicPr>
          <p:cNvPr id="1028" name="Picture 4" descr="C:\Users\DC\Pictures\Inha PPT pics\CharacterLogo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162426"/>
            <a:ext cx="2133600" cy="21427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latin typeface="+mj-lt"/>
              </a:rPr>
              <a:t>Instructor:   </a:t>
            </a:r>
            <a:r>
              <a:rPr lang="en-US" sz="5400" dirty="0" smtClean="0"/>
              <a:t>David Connors</a:t>
            </a:r>
          </a:p>
          <a:p>
            <a:pPr algn="l"/>
            <a:endParaRPr lang="en-US" sz="4000" dirty="0" smtClean="0"/>
          </a:p>
          <a:p>
            <a:pPr algn="l"/>
            <a:r>
              <a:rPr lang="en-US" sz="4000" b="1" dirty="0" smtClean="0">
                <a:latin typeface="+mj-lt"/>
              </a:rPr>
              <a:t>E-Mail:</a:t>
            </a:r>
            <a:r>
              <a:rPr lang="en-US" sz="4000" dirty="0" smtClean="0"/>
              <a:t>	      </a:t>
            </a:r>
            <a:r>
              <a:rPr lang="en-US" sz="4000" dirty="0" smtClean="0"/>
              <a:t>gimple</a:t>
            </a:r>
            <a:r>
              <a:rPr lang="en-US" sz="3600" dirty="0" smtClean="0"/>
              <a:t>@hotmail.com</a:t>
            </a:r>
            <a:endParaRPr lang="en-US" sz="3600" dirty="0" smtClean="0"/>
          </a:p>
          <a:p>
            <a:pPr algn="l"/>
            <a:endParaRPr lang="en-US" sz="4000" dirty="0" smtClean="0"/>
          </a:p>
          <a:p>
            <a:pPr algn="l"/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Office:</a:t>
            </a:r>
            <a:r>
              <a:rPr lang="en-US" sz="4000" dirty="0" smtClean="0"/>
              <a:t>	      </a:t>
            </a:r>
            <a:r>
              <a:rPr lang="en-US" sz="5400" dirty="0" smtClean="0"/>
              <a:t>1212</a:t>
            </a:r>
          </a:p>
          <a:p>
            <a:pPr algn="l"/>
            <a:endParaRPr lang="en-US" sz="4000" dirty="0"/>
          </a:p>
        </p:txBody>
      </p:sp>
      <p:pic>
        <p:nvPicPr>
          <p:cNvPr id="2051" name="Picture 3" descr="C:\Users\DC\Pictures\Inha PPT pics\reduced-messy-desk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4077395"/>
            <a:ext cx="2859575" cy="232340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Text: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838200"/>
            <a:ext cx="4419600" cy="962464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Unlock 4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8800" y="1461925"/>
            <a:ext cx="5902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Listening &amp; Speaking Skills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985159" y="2208432"/>
            <a:ext cx="3299094" cy="449716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/>
              <a:t>Grading: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854696" cy="838200"/>
          </a:xfrm>
        </p:spPr>
        <p:txBody>
          <a:bodyPr>
            <a:noAutofit/>
          </a:bodyPr>
          <a:lstStyle/>
          <a:p>
            <a:r>
              <a:rPr lang="en-US" sz="4400" dirty="0" smtClean="0"/>
              <a:t>Attendance      10%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-1371600" y="2667000"/>
            <a:ext cx="9750731" cy="914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        Participation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(and other)     </a:t>
            </a:r>
            <a:r>
              <a:rPr lang="en-US" sz="4400" dirty="0" smtClean="0"/>
              <a:t>10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9600" y="3429000"/>
            <a:ext cx="7854696" cy="914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algn="r"/>
            <a:r>
              <a:rPr lang="en-US" sz="4400" dirty="0" smtClean="0"/>
              <a:t>Quizzes </a:t>
            </a:r>
            <a:r>
              <a:rPr lang="en-US" sz="3200" dirty="0" smtClean="0"/>
              <a:t>(and other)      </a:t>
            </a:r>
            <a:r>
              <a:rPr lang="en-US" sz="4400" dirty="0" smtClean="0"/>
              <a:t>30%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42278" y="4191000"/>
            <a:ext cx="7854696" cy="914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algn="r"/>
            <a:r>
              <a:rPr lang="en-US" sz="4400" dirty="0" smtClean="0"/>
              <a:t>Midterm Exam     25%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42278" y="4876800"/>
            <a:ext cx="7854696" cy="914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algn="r"/>
            <a:r>
              <a:rPr lang="en-US" sz="4400" dirty="0" smtClean="0"/>
              <a:t>Final Exam     25%</a:t>
            </a:r>
            <a:endParaRPr lang="en-US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/>
              <a:t>Grading:</a:t>
            </a:r>
            <a:endParaRPr lang="en-US" sz="6000" dirty="0"/>
          </a:p>
        </p:txBody>
      </p:sp>
      <p:pic>
        <p:nvPicPr>
          <p:cNvPr id="24" name="Picture 3" descr="C:\Users\Dilly\Pictures\graph-1-01 b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725" b="99083" l="218" r="99674">
                        <a14:foregroundMark x1="23613" y1="80917" x2="23613" y2="80917"/>
                        <a14:foregroundMark x1="31556" y1="49541" x2="31556" y2="49541"/>
                        <a14:foregroundMark x1="32535" y1="44404" x2="32535" y2="44404"/>
                        <a14:foregroundMark x1="33297" y1="37431" x2="33297" y2="37431"/>
                        <a14:foregroundMark x1="42437" y1="32661" x2="42437" y2="32661"/>
                        <a14:foregroundMark x1="63003" y1="25138" x2="63003" y2="25138"/>
                        <a14:foregroundMark x1="58760" y1="17248" x2="58760" y2="17248"/>
                        <a14:foregroundMark x1="69314" y1="49174" x2="69314" y2="49174"/>
                        <a14:foregroundMark x1="67900" y1="41101" x2="67900" y2="41101"/>
                        <a14:foregroundMark x1="67465" y1="37248" x2="67465" y2="37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822"/>
            <a:ext cx="8558230" cy="507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ubtitle 2"/>
          <p:cNvSpPr txBox="1">
            <a:spLocks/>
          </p:cNvSpPr>
          <p:nvPr/>
        </p:nvSpPr>
        <p:spPr>
          <a:xfrm>
            <a:off x="2110099" y="4648200"/>
            <a:ext cx="1295400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en-US" sz="4800" b="1" dirty="0">
                <a:latin typeface="Calibri" pitchFamily="34" charset="0"/>
                <a:cs typeface="Calibri" pitchFamily="34" charset="0"/>
              </a:rPr>
              <a:t>5</a:t>
            </a:r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791200" y="4572000"/>
            <a:ext cx="1295400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20%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505200" y="4648200"/>
            <a:ext cx="1295400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45%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817834" y="3715996"/>
            <a:ext cx="609600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B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667000" y="3715996"/>
            <a:ext cx="609600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A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5791200" y="3715996"/>
            <a:ext cx="533400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C,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6248400" y="3739497"/>
            <a:ext cx="967099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D,F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01176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12" grpId="0"/>
      <p:bldP spid="12" grpId="1"/>
      <p:bldP spid="11" grpId="0"/>
      <p:bldP spid="11" grpId="1"/>
      <p:bldP spid="13" grpId="0"/>
      <p:bldP spid="13" grpId="1"/>
      <p:bldP spid="26" grpId="0"/>
      <p:bldP spid="2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Attendance – 10%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133600"/>
            <a:ext cx="7854696" cy="60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 dirty="0" smtClean="0"/>
              <a:t> Absent </a:t>
            </a:r>
            <a:r>
              <a:rPr lang="en-US" sz="17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</a:t>
            </a:r>
            <a:r>
              <a:rPr lang="en-US" sz="14400" b="1" dirty="0" smtClean="0">
                <a:solidFill>
                  <a:schemeClr val="bg1"/>
                </a:solidFill>
              </a:rPr>
              <a:t> </a:t>
            </a:r>
            <a:r>
              <a:rPr lang="en-US" sz="14400" b="1" dirty="0" smtClean="0"/>
              <a:t>classes = </a:t>
            </a:r>
            <a:r>
              <a:rPr lang="en-US" sz="14400" b="1" dirty="0" smtClean="0">
                <a:solidFill>
                  <a:srgbClr val="FF0000"/>
                </a:solidFill>
              </a:rPr>
              <a:t>F</a:t>
            </a:r>
            <a:endParaRPr lang="en-US" sz="14400" b="1" dirty="0" smtClean="0"/>
          </a:p>
          <a:p>
            <a:pPr algn="l"/>
            <a:endParaRPr lang="en-US" sz="40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4098" name="Picture 2" descr="C:\Users\DC\Pictures\Inha PPT pics\paying_attention_bald_head_beard_face_sleeping-in-c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3689" y="2514600"/>
            <a:ext cx="2488311" cy="32004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451104" y="53340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class is free!!!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57200" y="35052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4400" b="1" dirty="0" smtClean="0"/>
              <a:t>3 times late = -1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81000" y="47244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4400" b="1" dirty="0" smtClean="0">
                <a:solidFill>
                  <a:srgbClr val="C00000"/>
                </a:solidFill>
              </a:rPr>
              <a:t>Sleeping</a:t>
            </a:r>
            <a:r>
              <a:rPr lang="en-US" sz="14400" b="1" dirty="0" smtClean="0"/>
              <a:t> in class = -1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81000" y="25908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2800" b="1" dirty="0" smtClean="0"/>
              <a:t>Excuses: </a:t>
            </a:r>
            <a:r>
              <a:rPr lang="en-US" sz="14400" b="1" dirty="0" smtClean="0"/>
              <a:t>military </a:t>
            </a:r>
          </a:p>
          <a:p>
            <a:r>
              <a:rPr lang="en-US" sz="14400" b="1" dirty="0" smtClean="0"/>
              <a:t>	      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2954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Quizzes – 30%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828800"/>
            <a:ext cx="7854696" cy="1267264"/>
          </a:xfrm>
        </p:spPr>
        <p:txBody>
          <a:bodyPr>
            <a:normAutofit fontScale="25000" lnSpcReduction="20000"/>
          </a:bodyPr>
          <a:lstStyle/>
          <a:p>
            <a:r>
              <a:rPr lang="en-US" sz="21600" b="1" dirty="0"/>
              <a:t>3</a:t>
            </a:r>
            <a:r>
              <a:rPr lang="en-US" sz="21600" b="1" dirty="0" smtClean="0"/>
              <a:t> quizzes</a:t>
            </a:r>
          </a:p>
          <a:p>
            <a:endParaRPr lang="en-US" sz="11200" b="1" dirty="0" smtClean="0"/>
          </a:p>
          <a:p>
            <a:r>
              <a:rPr lang="en-US" sz="12800" b="1" dirty="0" smtClean="0"/>
              <a:t>Multiple choice, </a:t>
            </a:r>
          </a:p>
          <a:p>
            <a:r>
              <a:rPr lang="en-US" sz="12800" b="1" dirty="0" smtClean="0"/>
              <a:t>matching, T or F, </a:t>
            </a:r>
          </a:p>
          <a:p>
            <a:r>
              <a:rPr lang="en-US" sz="12800" b="1" dirty="0" smtClean="0"/>
              <a:t>fill in the blank, etc. </a:t>
            </a:r>
          </a:p>
          <a:p>
            <a:r>
              <a:rPr lang="en-US" sz="11200" b="1" dirty="0" smtClean="0"/>
              <a:t>(no essays)</a:t>
            </a:r>
          </a:p>
          <a:p>
            <a:endParaRPr lang="en-US" sz="11200" b="1" dirty="0" smtClean="0"/>
          </a:p>
          <a:p>
            <a:endParaRPr lang="en-US" sz="11200" b="1" dirty="0" smtClean="0"/>
          </a:p>
          <a:p>
            <a:endParaRPr lang="en-US" sz="11200" b="1" dirty="0" smtClean="0"/>
          </a:p>
          <a:p>
            <a:endParaRPr lang="en-US" sz="11200" b="1" dirty="0" smtClean="0"/>
          </a:p>
          <a:p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1336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Participation – 10%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704" y="1171136"/>
            <a:ext cx="4800600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 smtClean="0"/>
          </a:p>
          <a:p>
            <a:pPr algn="l"/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  <a:p>
            <a:pPr algn="ctr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Paper Homework</a:t>
            </a:r>
          </a:p>
          <a:p>
            <a:pPr algn="ctr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+</a:t>
            </a:r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Online Homework</a:t>
            </a:r>
          </a:p>
          <a:p>
            <a:pPr algn="ctr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+</a:t>
            </a:r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 class participation</a:t>
            </a:r>
          </a:p>
          <a:p>
            <a:pPr algn="l"/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2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2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28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34000" y="1981200"/>
            <a:ext cx="3505200" cy="230028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38200" y="4722674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+</a:t>
            </a:r>
          </a:p>
          <a:p>
            <a:pPr algn="ctr"/>
            <a:r>
              <a:rPr lang="en-US" sz="2400" b="1" dirty="0" smtClean="0"/>
              <a:t>Answering questions</a:t>
            </a:r>
          </a:p>
          <a:p>
            <a:pPr algn="ctr"/>
            <a:r>
              <a:rPr lang="en-US" sz="2400" b="1" dirty="0" smtClean="0"/>
              <a:t>Talking with your partner</a:t>
            </a:r>
          </a:p>
          <a:p>
            <a:pPr algn="ctr"/>
            <a:r>
              <a:rPr lang="en-US" sz="2400" b="1" dirty="0" smtClean="0"/>
              <a:t>Doing book work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4724400"/>
            <a:ext cx="304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-</a:t>
            </a:r>
            <a:endParaRPr lang="en-US" sz="3600" b="1" dirty="0" smtClean="0"/>
          </a:p>
          <a:p>
            <a:pPr algn="ctr"/>
            <a:r>
              <a:rPr lang="en-US" sz="2400" b="1" dirty="0" smtClean="0"/>
              <a:t>No book</a:t>
            </a:r>
          </a:p>
          <a:p>
            <a:pPr algn="ctr"/>
            <a:r>
              <a:rPr lang="en-US" sz="2400" b="1" dirty="0" smtClean="0"/>
              <a:t>Using </a:t>
            </a:r>
            <a:r>
              <a:rPr lang="en-US" sz="2400" b="1" dirty="0" err="1" smtClean="0"/>
              <a:t>Kakao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Silent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Online Homework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 smtClean="0"/>
          </a:p>
          <a:p>
            <a:pPr algn="l"/>
            <a:r>
              <a:rPr lang="en-US" sz="1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hlinkClick r:id="rId2"/>
              </a:rPr>
              <a:t>www.cambridgelms.org</a:t>
            </a:r>
            <a:endParaRPr lang="en-US" sz="12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2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Your grade includes:</a:t>
            </a:r>
          </a:p>
          <a:p>
            <a:pPr algn="l"/>
            <a:r>
              <a:rPr lang="en-US" sz="11200" b="1" dirty="0" smtClean="0"/>
              <a:t>Progress + Score</a:t>
            </a:r>
          </a:p>
          <a:p>
            <a:pPr algn="l"/>
            <a:r>
              <a:rPr lang="en-US" sz="11200" b="1" dirty="0" smtClean="0"/>
              <a:t>(% completion) + (% correct answers)</a:t>
            </a:r>
          </a:p>
          <a:p>
            <a:pPr algn="l"/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Register your username as your student number with an “a” in front. </a:t>
            </a:r>
            <a:r>
              <a:rPr lang="en-US" sz="112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Eg</a:t>
            </a:r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: </a:t>
            </a:r>
            <a:r>
              <a:rPr lang="en-US" sz="11200" b="1" dirty="0" smtClean="0">
                <a:latin typeface="+mj-lt"/>
              </a:rPr>
              <a:t>a12181234</a:t>
            </a:r>
          </a:p>
          <a:p>
            <a:pPr algn="l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Class code: </a:t>
            </a:r>
            <a:r>
              <a:rPr lang="en-US" sz="12000" b="1" dirty="0" smtClean="0">
                <a:latin typeface="+mj-lt"/>
              </a:rPr>
              <a:t>zA9pW3</a:t>
            </a:r>
          </a:p>
          <a:p>
            <a:pPr algn="l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sz="800" b="1" dirty="0" smtClean="0"/>
              <a:t>z</a:t>
            </a:r>
            <a:endParaRPr lang="en-US" sz="112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  <a:p>
            <a:pPr algn="l"/>
            <a:r>
              <a:rPr lang="en-US" sz="11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l"/>
            <a:endParaRPr lang="en-US" sz="12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2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l"/>
            <a:endParaRPr lang="en-US" sz="128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0" y="1828800"/>
            <a:ext cx="3505200" cy="230028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6002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Midterm Exam – 25%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438400"/>
            <a:ext cx="8153400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7600" b="1" dirty="0" smtClean="0"/>
              <a:t>Group discussion.</a:t>
            </a:r>
            <a:endParaRPr lang="en-US" sz="160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57600"/>
            <a:ext cx="4057650" cy="2705100"/>
          </a:xfrm>
          <a:prstGeom prst="round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Final Exam – 25%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43840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6000" b="1" dirty="0" smtClean="0"/>
              <a:t>Speaking test.</a:t>
            </a:r>
            <a:endParaRPr lang="en-US" sz="11200" b="1" dirty="0" smtClean="0"/>
          </a:p>
          <a:p>
            <a:pPr algn="l"/>
            <a:r>
              <a:rPr lang="en-US" sz="19200" b="1" dirty="0" smtClean="0"/>
              <a:t>5 minutes.</a:t>
            </a:r>
          </a:p>
          <a:p>
            <a:pPr algn="l"/>
            <a:endParaRPr lang="en-US" sz="11200" b="1" dirty="0" smtClean="0"/>
          </a:p>
          <a:p>
            <a:pPr algn="l"/>
            <a:r>
              <a:rPr lang="en-US" sz="16000" b="1" dirty="0" smtClean="0"/>
              <a:t>Based on language </a:t>
            </a:r>
          </a:p>
          <a:p>
            <a:pPr algn="l"/>
            <a:r>
              <a:rPr lang="en-US" sz="16000" b="1" dirty="0"/>
              <a:t>f</a:t>
            </a:r>
            <a:r>
              <a:rPr lang="en-US" sz="16000" b="1" dirty="0" smtClean="0"/>
              <a:t>rom the textbook.</a:t>
            </a:r>
          </a:p>
          <a:p>
            <a:pPr algn="l"/>
            <a:r>
              <a:rPr lang="en-US" sz="16000" b="1" dirty="0"/>
              <a:t> </a:t>
            </a:r>
            <a:r>
              <a:rPr lang="en-US" sz="16000" b="1" dirty="0" smtClean="0"/>
              <a:t>                             </a:t>
            </a:r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8195" name="Picture 3" descr="C:\Users\DC\Pictures\Inha PPT pics\Fear of Public Spea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1470" y="3429000"/>
            <a:ext cx="2780530" cy="2752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Rules: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2104" y="4676336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7600" b="1" dirty="0" smtClean="0"/>
              <a:t>No texting. </a:t>
            </a:r>
            <a:r>
              <a:rPr lang="en-US" sz="17600" b="1" dirty="0" smtClean="0">
                <a:sym typeface="Wingdings" pitchFamily="2" charset="2"/>
              </a:rPr>
              <a:t></a:t>
            </a:r>
          </a:p>
          <a:p>
            <a:pPr algn="l"/>
            <a:endParaRPr lang="en-US" sz="11200" b="1" dirty="0" smtClean="0">
              <a:sym typeface="Wingdings" pitchFamily="2" charset="2"/>
            </a:endParaRPr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1026" name="Picture 2" descr="http://t1.gstatic.com/images?q=tbn:ANd9GcQFa-oYFxrArdoq3ddMoiWo6fWWAXdb1TS_nX3rsEox17M86KKHTQ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FFF"/>
              </a:clrFrom>
              <a:clrTo>
                <a:srgbClr val="F8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2312" y="3914336"/>
            <a:ext cx="1752600" cy="1752601"/>
          </a:xfrm>
          <a:prstGeom prst="rect">
            <a:avLst/>
          </a:prstGeom>
          <a:noFill/>
        </p:spPr>
      </p:pic>
      <p:sp>
        <p:nvSpPr>
          <p:cNvPr id="1028" name="AutoShape 4" descr="data:image/jpeg;base64,/9j/4AAQSkZJRgABAQAAAQABAAD/2wCEAAkGBwgHBgkIBwgKCgkLDRYPDQwMDRsUFRAWIB0iIiAdHx8kKDQsJCYxJx8fLT0tMTU3Ojo6Iys/RD84QzQ5OjcBCgoKDQwNGg8PGjclHyU3Nzc3Nzc3Nzc3Nzc3Nzc3Nzc3Nzc3Nzc3Nzc3Nzc3Nzc3Nzc3Nzc3Nzc3Nzc3Nzc3N//AABEIAKEAeQMBIgACEQEDEQH/xAAcAAABBAMBAAAAAAAAAAAAAAAAAQUGBwIDBAj/xAA+EAABAwMCAwYEBAMFCQAAAAABAAIDBAUREiEGMUEHE1FhcYEUIpGhMkKxwSNS0RUkkuHxFiUzQ3KCk7LC/8QAGwEAAgMBAQEAAAAAAAAAAAAAAAQDBQYBAgf/xAAvEQACAgIABQIEBAcAAAAAAAAAAQIDBBEFEiExQRNRIjJhcRShsfAGFWKBkcHR/9oADAMBAAIRAxEAPwC8UIQgAQhCABCEIAEIQgAQgrjudyprXRy1lbKI4Yxkk9fIeaDsYuTUV3Z2IVYV3as84bbrWN/zzyfsP6rkpO0q8sk1VcVvcwn8DiYzj1yf0UXrQ9y3XAs5x5nHX90W0hMvD3EVHfKfXTvY2YD54dYcR5jHMJ5z5qVPZVWVzrk4zWmKhCEHgEIQgAQhCABCEIAEhOEqbr/S1Nbaqimoqn4WeRmlkwGdCD1FJySb0c1y4mtVFBUOdWQOkgBzGH7k+CpO/wDEtffZi+rld3Wctiz8rfZWPW9mdrqYW91V1cc4bh0rnB+s+JB/ZRG8dmt6oGmSidHcGDmI/kf/AISf0KSyPWa6Loazg0+F0S3z/F/Uta+3ghz5j02XM2TXI4uOAE/cLWFt3vz7ZXyS0jmxOfpLMP1DHy4PLnn2T9buEKeqoa6x1kLKe8UsnfR1LBnvozyPm3mCOmErGucltl1l8Tpqnyvxrf2fkhEFfLTyh9LM+N7Tlro3FpH0VgdnfGl5quJKa2V1UamnmaR/ExqaQCQQcZ6KC3exT2mOF72uy9zo5A7HySAnb0IwQu/s/m7vji0E8zIAfcEfumqdp6EcydeVjSm0n0emejB0SpEqdMKCEIQAISFa5ZY4WGSZ7WMHNzjgBAdzahQPibtJoLZJ3FsjFdKPxO16WN8s9Sm+m7UXSOZE+3a5HfiMbtm/Xn9lE7oJ62WcOD5s4c6h0LLTZXXahpp2w1FQI3k4A0k5PsFvpX1E1E10+mOV7M/IPw5G3PqmanpY2TvkncZpY3Foc/BO3U7AZPPbbde29CEYJtpj5DJHK3VE4OHkidxbHlvNMklS+OUFuxWyK+xFxjqhozyf091znTPTpkuqMaugornLFPUMAr6V2qKeMYft0z1B5EJg40caKrt19pCBLRytEgH/ADIHkB49tj7FPdaXsIkjxgDYg5ymm5sfd+GJGmMxySskYA4bjBOD9gV4emSwlJNb7DT2hULJ7VUywsH5J9Y642z/AISfoFXXDLxT8XWucbhtVEHDwy4D91bBgZV2tlLVNJiliETxnfGPFMth4GpY+MDcKiTNOyVslNTxbYcMY1eQIz5ryoNy2i3xc6urGlVZ9S2AskgSpgzoJClWD3BoLnEAAZJPQIAb7/eaax299XVO2GzGg7vd0AVD3niC5XipfLW1cj2lx0R5w1o8AE5cd8QyXy7yBkhNJA4thGdvVRXOHOHuFV5F7k+WPY+gcF4VHEqVtq+OX5Czv0sB8CE6cKxtquJbfTyAlj6hoOD7/smeZwc0typf2R0nxfEQqJYS5tJGXF/RrsED3UVMOaSHeJZCqpsf0Lwc9rWFxwABlRetm7pktVJqAlcXFo5tGNtvRSbZ8ekjmoDxky522WAUjBNBNJoY/kWHwd/VWlm9bPneMk5aNVBf6SofNSGoaamMnDQc6h4j9Mc1pmneXyF/R2Bj9FtvclHQ0bZ+5hFW9o0uLRnPjlQiHiOsMU0U0TO8ja5zDrGXfXql+5YRikiyOHIZWW2aWd+YpZMxN/lA5kep/RdIroRF3LQSMkNzsttURR2ungj/ACRtaD6DCZ4gXu9+ik3roK/M2x3tVO6vnayT5GMOs4645KRU1tp6eYSsadYHMlQG08b0FJxQy1/K6CXETqgHYS52Hp0z4qygpa2muhFlVWVNc61tbQuEIQpBUFC+0ziH+yLUaSB395q2lo33a3kT91Mids9F564uvT77famr1HuslkLT+Vg2+/P3S+TbyQ+5d8BwfxWVuXyx6v8A0MricLST8zTnxCzzkLl14mDT1Oyqoo3t80tGTXgS/wARpcPDOFdPAVNDaeGxXVDY6c1jmu3d+Xk3655KoLDb33biGit8bS7vpQHeTRu4+wBVzcT1boqu1UVDTQyyumGkyAFsEbcAux44JAT2PHXxmU4xd6jVC99v7ImTHAtDh1C4bn8NUxGlnkjZI7BjEm2SDtjPP2W+mk7yBp8gsKuNs8ZbLG17RvgjIynu6Mqnp7Ku4r4S4mq5HSFrJYwdTRHIM/T/ADTLRcLXCrm7l9O+IgYcZW4A9+quX4mQfLK0nzHNc1zlgpKCauds2IFzgBufZROtDccufZo1V1KJYIxIcvDRkjlnCid+qH2+z188bsPbCQw55OOwP3UyuT+7gd4huFX/ABgSeGq0uOT8n/sFFY9dibEXNYk/craIlha5pOoHIPgV6R4Nq5K7hm21M0/fSvgb3kn8zuR+681scr47Iqkz8IRxk7wTSMx5E6v3UeI/iaLzj9aljRmvD/VE2QhCfMeap3aIpHjm1pIB9F5llfrkdJjAedWPDK9B8azOg4Vuj436HincAc45jofFeej67BV+c+qRs/4Ur1Cyz6pfv/Jqdg58R1TbUvlfI1sTS5weOnVd8smkHBH0XBHJJUVbTFkMjO7gNkvUtdS2z5KWob6t+C2OyCx6W1l4lYDIf7vC7w6ux9vusmtnre1Cp1kupqXLMH8uGMx91JuzAsHB1HjBdrl1eveO/bCjkdZWUvG96hdQOayqkLoJy0/NgNB9uXun4R+CJksi5/ib219PzRPKStjNQYM/MBnbku/UTsACq7u3FFLw/J3DW/F3A4MjQcNi/wCo9XY6LbYO0Skq3RQXBpp5XP0AtGQ7PL0Xv1oJ8u+or/LMmVXrKPQnNQQDkhV1xlfqye/26w20Aw1UjROdjrBduPLGMp6v3E0TbfG9sncvnc5kbHY17ZBOM9Coh2V2asud/N6q3NfBRlzHF7vmdIW42A8A7n5/Tk57aiiTHxvTrlfb47fcsi6OBZIB77qIcQUUldw/cwxrtEVO+VzxyboGrHvjkp3NQROOZNTx4E/rhE9OyallpC0CN8boy3phwxj7odW+4pVkem017nm0DG6vHsah0cLSSnOZal5+gAVKVEMlJUyU84w+N5Y8H8pBwV6M4MtlPaeHaKnpclrohI5xOdTnDJKWxYvnb9jS8euisWMF5f6D4hCFYGPK+7YKqMWOnpRVBszpw4wbZe3B3I54BwqceWt/EWqV9plxkuXFVQw4DaY9wxuMYA5k+5Ka7ZwdfbzAZ6ChLYCNpZSGB/oTz9lVXbtt6G/4dy4OBHnaW+vX6kankD8tbnPLYbb+a7qaDQGQwsJcThrWjJcT+pRceH7pZa9kN0pnxsbu0/iaT03GymvZPRwVXEj5pw1zqaEviaf5iQM+2fuuODclAkhlRrpsymt67Ep4F4Lq7XH8Vc6uRneDLqFh+T/vzzPp9VLXWmj73v44wJNIZqGc4GcD7lYxVPxta8A4hh5Do49CU4BwwrOEFCOkYXKyrMm12Wd2eceJqRzOIrmyoZpkFTISByxqOPthN9G2OkqWTtDtbHBzd+W6lHaSWDjO4aNs6CfXQFFHOVVNyjNo32PGq3GhJrukdU9wm+BpKZry40z3ObM45dh2ct9N1cXZfaRbOGqYlxdU1zPipX+RwGj6Y98qjpHZV/8ADVUJIbPIx2I57ZGGMzyI5/fATeM229mf45CNdcVDs2SCUaWk9fDK16SS1njuVnMTkAjmVkW6Gk9epPgnTMFJdplrFNxfN3TmMZWBsrS44DSdnZPQZBPur2oIhBRwQjH8OJrfl5bDoqA41uRv3E9S+lPfRMcKenDd9QG23jl2fqFfFjpZaKz0NLUP1yw07GPd4kAApWjXqS12L7iqksTH5311/wAO9CEJooSs6nhM3TtKq5rhTN/s8RtnbttMQGtwfcEn0Hip7VTwUtOZJCI4mDoPsAF0VGp0Tu50iXSdBcNs9ExVsdc+jopK1rGyMi/jCIksEm24z054USgq02hy7JsyuSM30ikkRziye3XejfTVUNXTawQJXNBDfUA5Cq3hK9S2G/MlqMljS6CoLT+KMnDsee2fZXP8J8Q1wLQRjfO6r/jHgjXIau2SRwzkkvids1/9D+qWmpSeyzw7oVxdcvlfcn9izT64DJqikDHU1TkFsrMHHuBjPjzHk8y1ccUTpZJA2KJpc95OwA5lQzgc31thp7dXWNzBDGRFVw1UL2HnjI16gd/Apu44tHGN3qfh6KimNuMbdUbZ4xrf1zl2Tv7JlycY7K6uiFt/I5JL3ZAOILmLte66vAw2eYuYD0byb9gE2E5UifwHxS3P+5pvaSM//S0P4L4nZzstV7AH91XuEm22jYxy8eEFCM1pdO4yNGSrf7OGQ3exUGJ5Iqu0TSDDMfOx++CPDlv4tVcf7K8Rx87JW/8Aiys6aW8cOVXyPqaGrDfmBGklp8QeYXYSdUuZroR5NVXEKnVXNcy6o9BaQS0uy4t6lVz2lcbxxxTWS0vD5pG6KmZpyGA82tPj4nooPXcWX+rgdDU3apfG7m1pDM+ukBR4/KNeME7NCmnk8y1Er8bgfoT572nrwiRdn7mt4xtQfjT8Q1u/j/qvR45rz/2UWeWv4rppgwugoQZZX9A7fSPXP6L0BtlS4q1Flfx2alfFeUhUIyhMlIaiFqkDSwh+NJG+VuWmqj7yJ7CcBzSMofY6u4wVU7WEsgIDWnfHVR6uea+ilkg/4jS5p8WvHiuy5y/Bvj792Xh2l2RzHj+ij1W+aGqmqqNhME5BqIgcOBAxrb4nGxHkErMsqlrqjDs+4klfFKJ9UZgkxI0jm0nGfZWfTVHfNzjBCqajp6epvAnoalzu+AY6Nrs5wc8uexJyP0Vr0MLo4gX/AIiBkeCkq2QZSXR+TocsVsKxwphUwKrztT4fkq447vSM1yQM0TsHMs3Id7b/AF8lYhCwfGHAhwBB2wo7IKceVjWHlSxblbDweZ3YzkkYWVHSTVtWyKnjL5XHDWjp5+Suis7OLDU1L5gyoh1HJZDJhv3BwnO0cJ2a0NxSUg1Hm97i4n6pOOJPfVmlu4/Q47jF7NXAVrpbFZmUgcHVL3a55ANnOPgfADZStu/Vc0cbGABrQB6Loj6hPxXKtIyl1jtm5vuzMIQkyvRCZZSHcIKRADZcbbT1zXMqImuyC3VycB5HmE2R8JWlrCz4eTSTk5qJDn7qQybELHK8uKZ6UpLyctFQUlBEIqSnjiY3k1rV1hYrILujm9ghITugFAAhCEAJhGEqVAAEoOChGEAbcoSDkELpwDzQhCANcvRa0IQdBK1CEABQEqEAKkQhcAUJUiEAKhCF0DMckqEIOH/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08304" y="2133600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sleeping.</a:t>
            </a:r>
            <a:r>
              <a:rPr kumimoji="0" lang="en-US" sz="17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17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9218" name="Picture 2" descr="C:\Users\DC\Pictures\Inha PPT pics\sleeping-in-clas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E6FF"/>
              </a:clrFrom>
              <a:clrTo>
                <a:srgbClr val="FAE6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6112" y="1676400"/>
            <a:ext cx="1843888" cy="16668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Rules: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2104" y="4676336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7600" b="1" dirty="0" smtClean="0"/>
              <a:t>Don’t be silent!</a:t>
            </a:r>
          </a:p>
          <a:p>
            <a:pPr algn="l"/>
            <a:r>
              <a:rPr lang="en-US" sz="9600" b="1" dirty="0" smtClean="0">
                <a:sym typeface="Wingdings" pitchFamily="2" charset="2"/>
              </a:rPr>
              <a:t>Practice makes perfect.</a:t>
            </a:r>
          </a:p>
          <a:p>
            <a:pPr algn="l"/>
            <a:endParaRPr lang="en-US" sz="11200" b="1" dirty="0" smtClean="0">
              <a:sym typeface="Wingdings" pitchFamily="2" charset="2"/>
            </a:endParaRPr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sp>
        <p:nvSpPr>
          <p:cNvPr id="1028" name="AutoShape 4" descr="data:image/jpeg;base64,/9j/4AAQSkZJRgABAQAAAQABAAD/2wCEAAkGBwgHBgkIBwgKCgkLDRYPDQwMDRsUFRAWIB0iIiAdHx8kKDQsJCYxJx8fLT0tMTU3Ojo6Iys/RD84QzQ5OjcBCgoKDQwNGg8PGjclHyU3Nzc3Nzc3Nzc3Nzc3Nzc3Nzc3Nzc3Nzc3Nzc3Nzc3Nzc3Nzc3Nzc3Nzc3Nzc3Nzc3N//AABEIAKEAeQMBIgACEQEDEQH/xAAcAAABBAMBAAAAAAAAAAAAAAAAAQUGBwIDBAj/xAA+EAABAwMCAwYEBAMFCQAAAAABAAIDBAUREiEGMUEHE1FhcYEUIpGhMkKxwSNS0RUkkuHxFiUzQ3KCk7LC/8QAGwEAAgMBAQEAAAAAAAAAAAAAAAQDBQYBAgf/xAAvEQACAgIABQIEBAcAAAAAAAAAAQIDBBEFEiExQRNRIjJhcRShsfAGFWKBkcHR/9oADAMBAAIRAxEAPwC8UIQgAQhCABCEIAEIQgAQgrjudyprXRy1lbKI4Yxkk9fIeaDsYuTUV3Z2IVYV3as84bbrWN/zzyfsP6rkpO0q8sk1VcVvcwn8DiYzj1yf0UXrQ9y3XAs5x5nHX90W0hMvD3EVHfKfXTvY2YD54dYcR5jHMJ5z5qVPZVWVzrk4zWmKhCEHgEIQgAQhCABCEIAEhOEqbr/S1Nbaqimoqn4WeRmlkwGdCD1FJySb0c1y4mtVFBUOdWQOkgBzGH7k+CpO/wDEtffZi+rld3Wctiz8rfZWPW9mdrqYW91V1cc4bh0rnB+s+JB/ZRG8dmt6oGmSidHcGDmI/kf/AISf0KSyPWa6Loazg0+F0S3z/F/Uta+3ghz5j02XM2TXI4uOAE/cLWFt3vz7ZXyS0jmxOfpLMP1DHy4PLnn2T9buEKeqoa6x1kLKe8UsnfR1LBnvozyPm3mCOmErGucltl1l8Tpqnyvxrf2fkhEFfLTyh9LM+N7Tlro3FpH0VgdnfGl5quJKa2V1UamnmaR/ExqaQCQQcZ6KC3exT2mOF72uy9zo5A7HySAnb0IwQu/s/m7vji0E8zIAfcEfumqdp6EcydeVjSm0n0emejB0SpEqdMKCEIQAISFa5ZY4WGSZ7WMHNzjgBAdzahQPibtJoLZJ3FsjFdKPxO16WN8s9Sm+m7UXSOZE+3a5HfiMbtm/Xn9lE7oJ62WcOD5s4c6h0LLTZXXahpp2w1FQI3k4A0k5PsFvpX1E1E10+mOV7M/IPw5G3PqmanpY2TvkncZpY3Foc/BO3U7AZPPbbde29CEYJtpj5DJHK3VE4OHkidxbHlvNMklS+OUFuxWyK+xFxjqhozyf091znTPTpkuqMaugornLFPUMAr6V2qKeMYft0z1B5EJg40caKrt19pCBLRytEgH/ADIHkB49tj7FPdaXsIkjxgDYg5ymm5sfd+GJGmMxySskYA4bjBOD9gV4emSwlJNb7DT2hULJ7VUywsH5J9Y642z/AISfoFXXDLxT8XWucbhtVEHDwy4D91bBgZV2tlLVNJiliETxnfGPFMth4GpY+MDcKiTNOyVslNTxbYcMY1eQIz5ryoNy2i3xc6urGlVZ9S2AskgSpgzoJClWD3BoLnEAAZJPQIAb7/eaax299XVO2GzGg7vd0AVD3niC5XipfLW1cj2lx0R5w1o8AE5cd8QyXy7yBkhNJA4thGdvVRXOHOHuFV5F7k+WPY+gcF4VHEqVtq+OX5Czv0sB8CE6cKxtquJbfTyAlj6hoOD7/smeZwc0typf2R0nxfEQqJYS5tJGXF/RrsED3UVMOaSHeJZCqpsf0Lwc9rWFxwABlRetm7pktVJqAlcXFo5tGNtvRSbZ8ekjmoDxky522WAUjBNBNJoY/kWHwd/VWlm9bPneMk5aNVBf6SofNSGoaamMnDQc6h4j9Mc1pmneXyF/R2Bj9FtvclHQ0bZ+5hFW9o0uLRnPjlQiHiOsMU0U0TO8ja5zDrGXfXql+5YRikiyOHIZWW2aWd+YpZMxN/lA5kep/RdIroRF3LQSMkNzsttURR2ungj/ACRtaD6DCZ4gXu9+ik3roK/M2x3tVO6vnayT5GMOs4645KRU1tp6eYSsadYHMlQG08b0FJxQy1/K6CXETqgHYS52Hp0z4qygpa2muhFlVWVNc61tbQuEIQpBUFC+0ziH+yLUaSB395q2lo33a3kT91Mids9F564uvT77famr1HuslkLT+Vg2+/P3S+TbyQ+5d8BwfxWVuXyx6v8A0MricLST8zTnxCzzkLl14mDT1Oyqoo3t80tGTXgS/wARpcPDOFdPAVNDaeGxXVDY6c1jmu3d+Xk3655KoLDb33biGit8bS7vpQHeTRu4+wBVzcT1boqu1UVDTQyyumGkyAFsEbcAux44JAT2PHXxmU4xd6jVC99v7ImTHAtDh1C4bn8NUxGlnkjZI7BjEm2SDtjPP2W+mk7yBp8gsKuNs8ZbLG17RvgjIynu6Mqnp7Ku4r4S4mq5HSFrJYwdTRHIM/T/ADTLRcLXCrm7l9O+IgYcZW4A9+quX4mQfLK0nzHNc1zlgpKCauds2IFzgBufZROtDccufZo1V1KJYIxIcvDRkjlnCid+qH2+z188bsPbCQw55OOwP3UyuT+7gd4huFX/ABgSeGq0uOT8n/sFFY9dibEXNYk/craIlha5pOoHIPgV6R4Nq5K7hm21M0/fSvgb3kn8zuR+681scr47Iqkz8IRxk7wTSMx5E6v3UeI/iaLzj9aljRmvD/VE2QhCfMeap3aIpHjm1pIB9F5llfrkdJjAedWPDK9B8azOg4Vuj436HincAc45jofFeej67BV+c+qRs/4Ur1Cyz6pfv/Jqdg58R1TbUvlfI1sTS5weOnVd8smkHBH0XBHJJUVbTFkMjO7gNkvUtdS2z5KWob6t+C2OyCx6W1l4lYDIf7vC7w6ux9vusmtnre1Cp1kupqXLMH8uGMx91JuzAsHB1HjBdrl1eveO/bCjkdZWUvG96hdQOayqkLoJy0/NgNB9uXun4R+CJksi5/ib219PzRPKStjNQYM/MBnbku/UTsACq7u3FFLw/J3DW/F3A4MjQcNi/wCo9XY6LbYO0Skq3RQXBpp5XP0AtGQ7PL0Xv1oJ8u+or/LMmVXrKPQnNQQDkhV1xlfqye/26w20Aw1UjROdjrBduPLGMp6v3E0TbfG9sncvnc5kbHY17ZBOM9Coh2V2asud/N6q3NfBRlzHF7vmdIW42A8A7n5/Tk57aiiTHxvTrlfb47fcsi6OBZIB77qIcQUUldw/cwxrtEVO+VzxyboGrHvjkp3NQROOZNTx4E/rhE9OyallpC0CN8boy3phwxj7odW+4pVkem017nm0DG6vHsah0cLSSnOZal5+gAVKVEMlJUyU84w+N5Y8H8pBwV6M4MtlPaeHaKnpclrohI5xOdTnDJKWxYvnb9jS8euisWMF5f6D4hCFYGPK+7YKqMWOnpRVBszpw4wbZe3B3I54BwqceWt/EWqV9plxkuXFVQw4DaY9wxuMYA5k+5Ka7ZwdfbzAZ6ChLYCNpZSGB/oTz9lVXbtt6G/4dy4OBHnaW+vX6kankD8tbnPLYbb+a7qaDQGQwsJcThrWjJcT+pRceH7pZa9kN0pnxsbu0/iaT03GymvZPRwVXEj5pw1zqaEviaf5iQM+2fuuODclAkhlRrpsymt67Ep4F4Lq7XH8Vc6uRneDLqFh+T/vzzPp9VLXWmj73v44wJNIZqGc4GcD7lYxVPxta8A4hh5Do49CU4BwwrOEFCOkYXKyrMm12Wd2eceJqRzOIrmyoZpkFTISByxqOPthN9G2OkqWTtDtbHBzd+W6lHaSWDjO4aNs6CfXQFFHOVVNyjNo32PGq3GhJrukdU9wm+BpKZry40z3ObM45dh2ct9N1cXZfaRbOGqYlxdU1zPipX+RwGj6Y98qjpHZV/8ADVUJIbPIx2I57ZGGMzyI5/fATeM229mf45CNdcVDs2SCUaWk9fDK16SS1njuVnMTkAjmVkW6Gk9epPgnTMFJdplrFNxfN3TmMZWBsrS44DSdnZPQZBPur2oIhBRwQjH8OJrfl5bDoqA41uRv3E9S+lPfRMcKenDd9QG23jl2fqFfFjpZaKz0NLUP1yw07GPd4kAApWjXqS12L7iqksTH5311/wAO9CEJooSs6nhM3TtKq5rhTN/s8RtnbttMQGtwfcEn0Hip7VTwUtOZJCI4mDoPsAF0VGp0Tu50iXSdBcNs9ExVsdc+jopK1rGyMi/jCIksEm24z054USgq02hy7JsyuSM30ikkRziye3XejfTVUNXTawQJXNBDfUA5Cq3hK9S2G/MlqMljS6CoLT+KMnDsee2fZXP8J8Q1wLQRjfO6r/jHgjXIau2SRwzkkvids1/9D+qWmpSeyzw7oVxdcvlfcn9izT64DJqikDHU1TkFsrMHHuBjPjzHk8y1ccUTpZJA2KJpc95OwA5lQzgc31thp7dXWNzBDGRFVw1UL2HnjI16gd/Apu44tHGN3qfh6KimNuMbdUbZ4xrf1zl2Tv7JlycY7K6uiFt/I5JL3ZAOILmLte66vAw2eYuYD0byb9gE2E5UifwHxS3P+5pvaSM//S0P4L4nZzstV7AH91XuEm22jYxy8eEFCM1pdO4yNGSrf7OGQ3exUGJ5Iqu0TSDDMfOx++CPDlv4tVcf7K8Rx87JW/8Aiys6aW8cOVXyPqaGrDfmBGklp8QeYXYSdUuZroR5NVXEKnVXNcy6o9BaQS0uy4t6lVz2lcbxxxTWS0vD5pG6KmZpyGA82tPj4nooPXcWX+rgdDU3apfG7m1pDM+ukBR4/KNeME7NCmnk8y1Er8bgfoT572nrwiRdn7mt4xtQfjT8Q1u/j/qvR45rz/2UWeWv4rppgwugoQZZX9A7fSPXP6L0BtlS4q1Flfx2alfFeUhUIyhMlIaiFqkDSwh+NJG+VuWmqj7yJ7CcBzSMofY6u4wVU7WEsgIDWnfHVR6uea+ilkg/4jS5p8WvHiuy5y/Bvj792Xh2l2RzHj+ij1W+aGqmqqNhME5BqIgcOBAxrb4nGxHkErMsqlrqjDs+4klfFKJ9UZgkxI0jm0nGfZWfTVHfNzjBCqajp6epvAnoalzu+AY6Nrs5wc8uexJyP0Vr0MLo4gX/AIiBkeCkq2QZSXR+TocsVsKxwphUwKrztT4fkq447vSM1yQM0TsHMs3Id7b/AF8lYhCwfGHAhwBB2wo7IKceVjWHlSxblbDweZ3YzkkYWVHSTVtWyKnjL5XHDWjp5+Suis7OLDU1L5gyoh1HJZDJhv3BwnO0cJ2a0NxSUg1Hm97i4n6pOOJPfVmlu4/Q47jF7NXAVrpbFZmUgcHVL3a55ANnOPgfADZStu/Vc0cbGABrQB6Loj6hPxXKtIyl1jtm5vuzMIQkyvRCZZSHcIKRADZcbbT1zXMqImuyC3VycB5HmE2R8JWlrCz4eTSTk5qJDn7qQybELHK8uKZ6UpLyctFQUlBEIqSnjiY3k1rV1hYrILujm9ghITugFAAhCEAJhGEqVAAEoOChGEAbcoSDkELpwDzQhCANcvRa0IQdBK1CEABQEqEAKkQhcAUJUiEAKhCF0DMckqEIOH/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08304" y="2133600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7600" b="1" dirty="0" smtClean="0">
                <a:sym typeface="Wingdings" pitchFamily="2" charset="2"/>
              </a:rPr>
              <a:t>Having a drink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7600" b="1" dirty="0" smtClean="0">
                <a:sym typeface="Wingdings" pitchFamily="2" charset="2"/>
              </a:rPr>
              <a:t>o</a:t>
            </a:r>
            <a:r>
              <a:rPr kumimoji="0" lang="en-US" sz="17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r</a:t>
            </a:r>
            <a:r>
              <a:rPr kumimoji="0" lang="en-US" sz="17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snack is OK,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9600" b="1" dirty="0" smtClean="0">
                <a:sym typeface="Wingdings" pitchFamily="2" charset="2"/>
              </a:rPr>
              <a:t>b</a:t>
            </a:r>
            <a:r>
              <a:rPr lang="en-US" sz="9600" b="1" baseline="0" dirty="0" smtClean="0">
                <a:sym typeface="Wingdings" pitchFamily="2" charset="2"/>
              </a:rPr>
              <a:t>ut please clean up your trash.</a:t>
            </a:r>
            <a:endParaRPr kumimoji="0" lang="en-US" sz="9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10242" name="Picture 2" descr="http://www.mydoorsign.com/img/lg/S/Please-Clean-Mess-Sign-S-8060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1" y="1828800"/>
            <a:ext cx="2285999" cy="1651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3" name="Picture 3" descr="C:\Users\DC\Pictures\Inha PPT pics\head-in-s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1" y="4191000"/>
            <a:ext cx="2282117" cy="1818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Have fun!</a:t>
            </a:r>
            <a:endParaRPr lang="en-US" sz="6000" dirty="0"/>
          </a:p>
        </p:txBody>
      </p:sp>
      <p:pic>
        <p:nvPicPr>
          <p:cNvPr id="12289" name="Picture 1" descr="C:\Users\DC\Pictures\Inha PPT pics\a.aaa-Super-funny-hair-sty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590800"/>
            <a:ext cx="4868333" cy="35052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dirty="0" smtClean="0"/>
              <a:t>Calendar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438400"/>
            <a:ext cx="2895600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1200" b="1" dirty="0" smtClean="0">
                <a:latin typeface="+mj-lt"/>
              </a:rPr>
              <a:t>M 20: </a:t>
            </a:r>
            <a:r>
              <a:rPr lang="en-US" sz="11200" b="1" dirty="0" smtClean="0">
                <a:solidFill>
                  <a:schemeClr val="bg1"/>
                </a:solidFill>
                <a:latin typeface="+mj-lt"/>
              </a:rPr>
              <a:t>Unit 1</a:t>
            </a:r>
          </a:p>
          <a:p>
            <a:pPr algn="l"/>
            <a:r>
              <a:rPr lang="en-US" sz="11200" b="1" dirty="0" smtClean="0">
                <a:latin typeface="+mj-lt"/>
              </a:rPr>
              <a:t>T  21: </a:t>
            </a:r>
            <a:r>
              <a:rPr lang="en-US" sz="11200" b="1" dirty="0" smtClean="0">
                <a:solidFill>
                  <a:schemeClr val="bg1"/>
                </a:solidFill>
                <a:latin typeface="+mj-lt"/>
              </a:rPr>
              <a:t>Unit 1</a:t>
            </a:r>
          </a:p>
          <a:p>
            <a:pPr algn="l"/>
            <a:r>
              <a:rPr lang="en-US" sz="11200" b="1" dirty="0" smtClean="0">
                <a:latin typeface="+mj-lt"/>
              </a:rPr>
              <a:t>W 22: </a:t>
            </a:r>
            <a:r>
              <a:rPr lang="en-US" sz="9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HW#1 due</a:t>
            </a:r>
          </a:p>
          <a:p>
            <a:pPr algn="l"/>
            <a:r>
              <a:rPr lang="en-US" sz="11200" b="1" dirty="0" err="1" smtClean="0">
                <a:latin typeface="+mj-lt"/>
              </a:rPr>
              <a:t>Th</a:t>
            </a:r>
            <a:r>
              <a:rPr lang="en-US" sz="11200" b="1" dirty="0" smtClean="0">
                <a:latin typeface="+mj-lt"/>
              </a:rPr>
              <a:t> 23: </a:t>
            </a:r>
            <a:r>
              <a:rPr lang="en-US" sz="11200" b="1" dirty="0" smtClean="0">
                <a:solidFill>
                  <a:srgbClr val="FF0000"/>
                </a:solidFill>
                <a:latin typeface="+mj-lt"/>
              </a:rPr>
              <a:t>Christmas</a:t>
            </a:r>
          </a:p>
          <a:p>
            <a:pPr algn="l"/>
            <a:r>
              <a:rPr lang="en-US" sz="11200" b="1" dirty="0" smtClean="0">
                <a:latin typeface="+mj-lt"/>
              </a:rPr>
              <a:t>F 24:</a:t>
            </a:r>
            <a:endParaRPr lang="en-US" sz="11200" b="1" dirty="0" smtClean="0">
              <a:solidFill>
                <a:srgbClr val="FFC000"/>
              </a:solidFill>
              <a:latin typeface="+mj-lt"/>
            </a:endParaRPr>
          </a:p>
          <a:p>
            <a:pPr algn="l"/>
            <a:r>
              <a:rPr lang="en-US" sz="11200" b="1" dirty="0" smtClean="0">
                <a:latin typeface="+mj-lt"/>
              </a:rPr>
              <a:t>M 27: </a:t>
            </a:r>
            <a:r>
              <a:rPr lang="en-US" sz="11200" b="1" dirty="0" smtClean="0">
                <a:solidFill>
                  <a:srgbClr val="FFC000"/>
                </a:solidFill>
                <a:latin typeface="+mj-lt"/>
              </a:rPr>
              <a:t>Quiz 1</a:t>
            </a:r>
          </a:p>
          <a:p>
            <a:pPr algn="l"/>
            <a:r>
              <a:rPr lang="en-US" sz="11200" b="1" dirty="0" smtClean="0">
                <a:latin typeface="+mj-lt"/>
              </a:rPr>
              <a:t>T 28: </a:t>
            </a:r>
          </a:p>
          <a:p>
            <a:pPr algn="l"/>
            <a:r>
              <a:rPr lang="en-US" sz="11200" b="1" dirty="0" smtClean="0">
                <a:latin typeface="+mj-lt"/>
              </a:rPr>
              <a:t>W 29:</a:t>
            </a:r>
          </a:p>
          <a:p>
            <a:pPr lvl="0" algn="l"/>
            <a:r>
              <a:rPr lang="en-US" sz="11200" b="1" dirty="0" err="1" smtClean="0">
                <a:latin typeface="+mj-lt"/>
              </a:rPr>
              <a:t>Th</a:t>
            </a:r>
            <a:r>
              <a:rPr lang="en-US" sz="11200" b="1" dirty="0" smtClean="0">
                <a:latin typeface="+mj-lt"/>
              </a:rPr>
              <a:t> 30: </a:t>
            </a:r>
            <a:r>
              <a:rPr lang="en-US" sz="11200" b="1" dirty="0" smtClean="0">
                <a:solidFill>
                  <a:srgbClr val="FF0000"/>
                </a:solidFill>
                <a:latin typeface="+mj-lt"/>
              </a:rPr>
              <a:t>New Year</a:t>
            </a:r>
            <a:endParaRPr lang="en-US" sz="11200" b="1" dirty="0" smtClean="0">
              <a:solidFill>
                <a:srgbClr val="FF0000"/>
              </a:solidFill>
            </a:endParaRPr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62400" y="2438400"/>
            <a:ext cx="4876800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1200" b="1" dirty="0" smtClean="0">
                <a:latin typeface="+mj-lt"/>
              </a:rPr>
              <a:t>F 1: </a:t>
            </a:r>
            <a:r>
              <a:rPr lang="en-US" sz="11200" b="1" dirty="0" smtClean="0">
                <a:solidFill>
                  <a:srgbClr val="FFC000"/>
                </a:solidFill>
                <a:latin typeface="+mj-lt"/>
              </a:rPr>
              <a:t>Quiz 2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4: 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Mid Term / </a:t>
            </a:r>
            <a:r>
              <a:rPr kumimoji="0" lang="en-US" sz="96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HW#2 due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1200" b="1" baseline="0" dirty="0" smtClean="0">
                <a:latin typeface="+mj-lt"/>
              </a:rPr>
              <a:t>T</a:t>
            </a:r>
            <a:r>
              <a:rPr lang="en-US" sz="11200" b="1" dirty="0" smtClean="0">
                <a:latin typeface="+mj-lt"/>
              </a:rPr>
              <a:t> 5: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6:</a:t>
            </a:r>
            <a:endParaRPr kumimoji="0" lang="en-US" sz="11200" b="1" i="0" u="none" strike="noStrike" kern="1200" cap="none" spc="0" normalizeH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1200" b="1" baseline="0" dirty="0" err="1" smtClean="0">
                <a:latin typeface="+mj-lt"/>
              </a:rPr>
              <a:t>Th</a:t>
            </a:r>
            <a:r>
              <a:rPr lang="en-US" sz="11200" b="1" dirty="0" smtClean="0">
                <a:latin typeface="+mj-lt"/>
              </a:rPr>
              <a:t> 7: </a:t>
            </a:r>
            <a:r>
              <a:rPr lang="en-US" sz="11200" b="1" dirty="0" smtClean="0">
                <a:solidFill>
                  <a:srgbClr val="FFC000"/>
                </a:solidFill>
                <a:latin typeface="+mj-lt"/>
              </a:rPr>
              <a:t>Quiz 3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en-US" sz="11200" b="1" noProof="0" dirty="0">
                <a:latin typeface="+mj-lt"/>
              </a:rPr>
              <a:t>8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1200" b="1" baseline="0" dirty="0" smtClean="0">
                <a:latin typeface="+mj-lt"/>
              </a:rPr>
              <a:t>M</a:t>
            </a:r>
            <a:r>
              <a:rPr lang="en-US" sz="11200" b="1" dirty="0" smtClean="0">
                <a:latin typeface="+mj-lt"/>
              </a:rPr>
              <a:t> 11: </a:t>
            </a:r>
            <a:r>
              <a:rPr lang="en-US" sz="11200" b="1" dirty="0" smtClean="0">
                <a:solidFill>
                  <a:srgbClr val="FFC000"/>
                </a:solidFill>
                <a:latin typeface="+mj-lt"/>
              </a:rPr>
              <a:t>Quiz 4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1200" b="1" baseline="0" dirty="0" smtClean="0">
                <a:latin typeface="+mj-lt"/>
              </a:rPr>
              <a:t>T 12: </a:t>
            </a:r>
            <a:r>
              <a:rPr lang="en-US" sz="11200" b="1" baseline="0" dirty="0" smtClean="0">
                <a:solidFill>
                  <a:srgbClr val="002060"/>
                </a:solidFill>
                <a:latin typeface="+mj-lt"/>
              </a:rPr>
              <a:t>Final Exam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 13: </a:t>
            </a:r>
            <a:r>
              <a:rPr lang="en-US" sz="9600" b="1" noProof="0" dirty="0" smtClean="0">
                <a:latin typeface="+mj-lt"/>
              </a:rPr>
              <a:t>Questions &amp; Concerns</a:t>
            </a:r>
            <a:endParaRPr kumimoji="0" lang="en-US" sz="9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2320826"/>
              </p:ext>
            </p:extLst>
          </p:nvPr>
        </p:nvGraphicFramePr>
        <p:xfrm>
          <a:off x="304800" y="838200"/>
          <a:ext cx="8610600" cy="589422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722120"/>
                <a:gridCol w="1722120"/>
                <a:gridCol w="1722120"/>
                <a:gridCol w="1539240"/>
                <a:gridCol w="1905000"/>
              </a:tblGrid>
              <a:tr h="43566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Monday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Tuesday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Wednesday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Thursday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Friday</a:t>
                      </a:r>
                      <a:endParaRPr lang="en-US" sz="2200" dirty="0"/>
                    </a:p>
                  </a:txBody>
                  <a:tcPr/>
                </a:tc>
              </a:tr>
              <a:tr h="111493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Intros</a:t>
                      </a:r>
                    </a:p>
                    <a:p>
                      <a:r>
                        <a:rPr lang="en-US" b="1" dirty="0" smtClean="0"/>
                        <a:t>Unit</a:t>
                      </a:r>
                      <a:r>
                        <a:rPr lang="en-US" b="1" baseline="0" dirty="0" smtClean="0"/>
                        <a:t> 1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CHRISTMAS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Unit </a:t>
                      </a:r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Unit </a:t>
                      </a:r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HW#1 due</a:t>
                      </a:r>
                    </a:p>
                    <a:p>
                      <a:r>
                        <a:rPr lang="en-US" b="1" dirty="0" smtClean="0"/>
                        <a:t>Unit 2</a:t>
                      </a:r>
                      <a:endParaRPr lang="en-US" b="1" dirty="0" smtClean="0"/>
                    </a:p>
                  </a:txBody>
                  <a:tcPr/>
                </a:tc>
              </a:tr>
              <a:tr h="127121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Unit </a:t>
                      </a:r>
                      <a:r>
                        <a:rPr lang="en-US" b="1" dirty="0" smtClean="0"/>
                        <a:t>9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Quiz 1</a:t>
                      </a:r>
                      <a:r>
                        <a:rPr lang="en-US" b="1" dirty="0" smtClean="0"/>
                        <a:t>: </a:t>
                      </a:r>
                      <a:r>
                        <a:rPr lang="en-US" sz="1200" b="1" dirty="0" smtClean="0"/>
                        <a:t>Units 1 &amp; 2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NEW YEAR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Unit 9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Unit 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 smtClean="0"/>
                    </a:p>
                    <a:p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HW#2-3</a:t>
                      </a:r>
                      <a:r>
                        <a:rPr lang="en-US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due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Unit 3</a:t>
                      </a:r>
                    </a:p>
                    <a:p>
                      <a:endParaRPr lang="en-US" b="1" dirty="0" smtClean="0"/>
                    </a:p>
                  </a:txBody>
                  <a:tcPr/>
                </a:tc>
              </a:tr>
              <a:tr h="137222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Unit 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Quiz 2</a:t>
                      </a:r>
                      <a:r>
                        <a:rPr lang="en-US" b="1" dirty="0" smtClean="0"/>
                        <a:t>: </a:t>
                      </a:r>
                      <a:r>
                        <a:rPr lang="en-US" sz="1000" b="1" dirty="0" smtClean="0"/>
                        <a:t>Units 9 &amp;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 smtClean="0"/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Mid-term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Exam</a:t>
                      </a:r>
                    </a:p>
                    <a:p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Unit </a:t>
                      </a:r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Unit 7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HW#4-5 &amp; Online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</a:rPr>
                        <a:t>HW</a:t>
                      </a:r>
                      <a:r>
                        <a:rPr lang="en-US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due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Unit 7</a:t>
                      </a:r>
                    </a:p>
                    <a:p>
                      <a:endParaRPr lang="en-US" b="1" dirty="0" smtClean="0"/>
                    </a:p>
                  </a:txBody>
                  <a:tcPr/>
                </a:tc>
              </a:tr>
              <a:tr h="134376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Quiz 3</a:t>
                      </a:r>
                      <a:r>
                        <a:rPr lang="en-US" b="1" dirty="0" smtClean="0"/>
                        <a:t>: </a:t>
                      </a:r>
                      <a:r>
                        <a:rPr lang="en-US" sz="1000" b="1" dirty="0" smtClean="0"/>
                        <a:t>Units 4 &amp; 7</a:t>
                      </a:r>
                    </a:p>
                    <a:p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Final Speaking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8355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1427</TotalTime>
  <Words>417</Words>
  <Application>Microsoft Office PowerPoint</Application>
  <PresentationFormat>On-screen Show (4:3)</PresentationFormat>
  <Paragraphs>269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Wingdings 2</vt:lpstr>
      <vt:lpstr>Wingdings</vt:lpstr>
      <vt:lpstr>Flow</vt:lpstr>
      <vt:lpstr>English Communication</vt:lpstr>
      <vt:lpstr>Slide 2</vt:lpstr>
      <vt:lpstr>Text:</vt:lpstr>
      <vt:lpstr>Grading:</vt:lpstr>
      <vt:lpstr>Grading:</vt:lpstr>
      <vt:lpstr>Attendance – 10%</vt:lpstr>
      <vt:lpstr>Quizzes – 30%</vt:lpstr>
      <vt:lpstr>Participation – 10%</vt:lpstr>
      <vt:lpstr>Online Homework</vt:lpstr>
      <vt:lpstr>Midterm Exam – 25%</vt:lpstr>
      <vt:lpstr>Final Exam – 25%</vt:lpstr>
      <vt:lpstr>Rules:</vt:lpstr>
      <vt:lpstr>Rules:</vt:lpstr>
      <vt:lpstr>Have fun!</vt:lpstr>
      <vt:lpstr>Calendar</vt:lpstr>
    </vt:vector>
  </TitlesOfParts>
  <Company>[kingbear]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English</dc:title>
  <dc:creator>DC</dc:creator>
  <cp:lastModifiedBy>David Connors</cp:lastModifiedBy>
  <cp:revision>91</cp:revision>
  <dcterms:created xsi:type="dcterms:W3CDTF">2012-02-27T02:08:43Z</dcterms:created>
  <dcterms:modified xsi:type="dcterms:W3CDTF">2018-12-23T15:36:52Z</dcterms:modified>
</cp:coreProperties>
</file>